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1" r:id="rId4"/>
    <p:sldId id="258" r:id="rId5"/>
    <p:sldId id="280" r:id="rId6"/>
    <p:sldId id="259" r:id="rId7"/>
    <p:sldId id="321" r:id="rId8"/>
    <p:sldId id="322" r:id="rId9"/>
    <p:sldId id="320" r:id="rId10"/>
    <p:sldId id="305" r:id="rId11"/>
    <p:sldId id="298" r:id="rId12"/>
    <p:sldId id="299" r:id="rId13"/>
    <p:sldId id="304" r:id="rId14"/>
    <p:sldId id="300" r:id="rId15"/>
    <p:sldId id="301" r:id="rId16"/>
    <p:sldId id="302" r:id="rId17"/>
    <p:sldId id="303" r:id="rId18"/>
    <p:sldId id="306" r:id="rId19"/>
    <p:sldId id="307" r:id="rId20"/>
    <p:sldId id="260" r:id="rId21"/>
    <p:sldId id="284" r:id="rId22"/>
    <p:sldId id="285" r:id="rId23"/>
    <p:sldId id="286" r:id="rId24"/>
    <p:sldId id="287" r:id="rId25"/>
    <p:sldId id="290" r:id="rId26"/>
    <p:sldId id="288" r:id="rId27"/>
    <p:sldId id="289" r:id="rId28"/>
    <p:sldId id="308" r:id="rId29"/>
    <p:sldId id="310" r:id="rId30"/>
    <p:sldId id="311" r:id="rId31"/>
    <p:sldId id="313" r:id="rId32"/>
    <p:sldId id="314" r:id="rId33"/>
    <p:sldId id="315" r:id="rId34"/>
    <p:sldId id="316" r:id="rId35"/>
    <p:sldId id="317" r:id="rId36"/>
    <p:sldId id="318" r:id="rId37"/>
    <p:sldId id="319" r:id="rId38"/>
    <p:sldId id="267" r:id="rId39"/>
    <p:sldId id="263" r:id="rId40"/>
    <p:sldId id="264" r:id="rId41"/>
    <p:sldId id="265" r:id="rId42"/>
    <p:sldId id="262" r:id="rId43"/>
    <p:sldId id="291" r:id="rId44"/>
    <p:sldId id="292" r:id="rId45"/>
    <p:sldId id="261" r:id="rId46"/>
    <p:sldId id="269" r:id="rId4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Styl pośredni 3 — Ak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Styl pośredni 3 — 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Styl pośredni 3 — Ak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E753ED-31B4-BEE9-4725-E2F82B227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A610F2C-012F-F14F-CD94-359E00B70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1E21378-3153-1306-138B-C85F5DBB3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9386479-4E4B-CCF7-11FB-F41E4ABCA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C0571E1-AAA9-9CD0-5AF1-7F57B3577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2244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ABBC49-CCDF-5F5A-36C5-0D39E3536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8437757-0852-A88A-DDC2-416766C16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41C87F-F3E6-EEFE-DB32-24F8FF791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3C328B2-A690-5A17-44F8-48A9BC4C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AC25FEF-9660-6D7B-CCC5-933848F0F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468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BA7EC2E-1042-68A3-B424-38F284F57E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41D665E-FE1B-DC6D-5826-D97E600FEF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06EDB6E-3129-2DD1-000E-204039D5B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0841D4D-0C1B-C028-7301-E708C3208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66E9D6F-2BB3-78A2-DD3C-8BBB09EC9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009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DC1402-5052-70BB-6543-B2BBE3EAE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38D0D6-374B-93F5-BB3F-30D3E1461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1A77268-83FB-66E0-6300-6E52E2277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BA431D4-3459-7D3D-E481-11F67900F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7935548-6DDD-995A-9E51-796B1A4B9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264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CE411A-91CD-52BF-4BBB-1DD66ECE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FB1D48B-C15B-8A2E-D93C-138DDB9D6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3626306-44D7-3564-576F-E102180E0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CFAC2F6-167B-0F8D-7B62-3BEAF0C4F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C638FE8-D8D5-1AD6-7106-724424CE8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9188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98D0EA-9FBD-22FF-67FC-5EA1C8321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EF5C43-E32F-7601-76A4-76F128B6CC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383C5D3-E3BB-718B-A372-E40CB887E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026F1E3-32CA-18C9-F53D-F3F7DB078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FBE0BDA-7A88-0802-5218-7FD9DA75D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7B137B5-10FF-D04D-8B54-6FAEC5C11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936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664E32-8E65-AF1D-EC3B-F59000284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A0B6917-E379-37DD-BA42-972FDB92D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A8C2F4A-1FEE-9369-69C4-C834D13F8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F1CE1D4-5D60-0404-9577-DBCF713FE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5EB0597-0D7B-A75C-AC93-53945A49E8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3D4BB830-FC32-EBF4-7964-5CC372DC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33D609E-A477-975A-14E3-514053D4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DC08A8E-5E7B-A8D9-5B60-67889679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0365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2DD8EA-3E37-1033-04D6-F6945AD9F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5FF3199-0C2D-08CE-7634-F898FE169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2562F46-CAB5-99D1-991B-A886E51D0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334B5CA-3245-BC2F-3458-9342634DB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6913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8B52E11-2A8E-2E7D-C98C-F2E582C54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F47BA5C-C02E-67EA-CBE2-535D78AB6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98C0960-B6E9-901F-A667-0BF02CF04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33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2A8A3D-2D90-2B75-EEC5-E70427340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9AB237-0BE2-3ED2-59B3-2FB72592D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6F537B9-17D9-C498-6309-E6D9E30AC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423E83F-EC8B-C529-EA4A-7963DC9A6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5EE52DB-F334-6C49-BCE4-58EBB0A29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85B3129-584E-217B-DDDA-4B4417BC7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9284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26248B-6B70-F6D4-0852-24F99777D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2E61240-CE85-2273-ED1C-D0411107C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57FB8AE-B6D7-6C1E-5302-6459F034E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811F21B-D953-DA57-A218-BA02748C4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5EE297A-B17A-541E-0DE3-5909A705B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E9BF0F5-3D0A-5D2A-74E6-F5453DF20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082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AE033275-C564-7EB5-52D5-7EFF1E56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E51A89B-FF45-FA15-71E0-DFAF690F8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5E32AC2-F440-0391-A5B9-6D4AED84EC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40C01-F816-4F48-B860-CDB2CEFF1444}" type="datetimeFigureOut">
              <a:rPr lang="pl-PL" smtClean="0"/>
              <a:t>2026-05-14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F6E89E3-BC41-DACF-70D0-493E6B6A0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6BD4986-8D2E-CB1B-B43B-0963EC1428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604FB-A27F-4723-9104-E7CF54B900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8039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sip.lex.pl/#/document/16798683?unitId=art(XXV)&amp;cm=DOCUMENT" TargetMode="External"/><Relationship Id="rId2" Type="http://schemas.openxmlformats.org/officeDocument/2006/relationships/hyperlink" Target="https://sip.lex.pl/#/document/16798683?unitId=roz(XIX)&amp;cm=DOCUMEN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p.lex.pl/#/document/17219465?cm=DOCUMENT" TargetMode="External"/><Relationship Id="rId5" Type="http://schemas.openxmlformats.org/officeDocument/2006/relationships/hyperlink" Target="https://sip.lex.pl/#/document/16798683?unitId=art(207)&amp;cm=DOCUMENT" TargetMode="External"/><Relationship Id="rId4" Type="http://schemas.openxmlformats.org/officeDocument/2006/relationships/hyperlink" Target="https://sip.lex.pl/#/document/16798683?unitId=art(189(a))&amp;cm=DOCUMENT" TargetMode="Externa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45630E-F4DD-D668-784E-228451597C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l-PL" dirty="0"/>
              <a:t>Standardy ochrony małoletnich</a:t>
            </a:r>
            <a:br>
              <a:rPr lang="pl-PL" dirty="0"/>
            </a:br>
            <a:r>
              <a:rPr lang="pl-PL" dirty="0"/>
              <a:t>2026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86D8091-67C2-9757-0979-FF05CB8EE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30676"/>
            <a:ext cx="9144000" cy="1655762"/>
          </a:xfrm>
        </p:spPr>
        <p:txBody>
          <a:bodyPr/>
          <a:lstStyle/>
          <a:p>
            <a:r>
              <a:rPr lang="pl-PL" dirty="0"/>
              <a:t>Szkolenie okresowe</a:t>
            </a:r>
          </a:p>
          <a:p>
            <a:r>
              <a:rPr lang="pl-PL" dirty="0"/>
              <a:t>Kraków, dnia 08-06-2026 r.</a:t>
            </a:r>
          </a:p>
        </p:txBody>
      </p:sp>
    </p:spTree>
    <p:extLst>
      <p:ext uri="{BB962C8B-B14F-4D97-AF65-F5344CB8AC3E}">
        <p14:creationId xmlns:p14="http://schemas.microsoft.com/office/powerpoint/2010/main" val="601371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C9F404-638B-FAE1-7056-75A98EC90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4922"/>
            <a:ext cx="10515600" cy="1325563"/>
          </a:xfrm>
        </p:spPr>
        <p:txBody>
          <a:bodyPr/>
          <a:lstStyle/>
          <a:p>
            <a:r>
              <a:rPr lang="pl-PL" dirty="0"/>
              <a:t>SYMPTOMY – NA CO ZWRÓCIĆ UWAGĘ?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B5F66B93-904D-6806-C916-19E4D11E43A7}"/>
              </a:ext>
            </a:extLst>
          </p:cNvPr>
          <p:cNvSpPr txBox="1"/>
          <p:nvPr/>
        </p:nvSpPr>
        <p:spPr>
          <a:xfrm>
            <a:off x="838200" y="3890485"/>
            <a:ext cx="1088707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800" dirty="0"/>
              <a:t>Obserwując dziecko i analizując poniższe symptomy pamiętaj o ocenie kontekstowej: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zwróć uwagę nie tylko na symptomy fizyczne, ale także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zachowanie dziecka i rodzica/opiekuna,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sytuację dziecka (wiek, kondycja, sytuacja rodzinna, bytowa itd.),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/>
              <a:t>postawione wcześniej rozpoznania i diagnozy itd.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1498D013-4483-2066-F5B1-90231F9010DE}"/>
              </a:ext>
            </a:extLst>
          </p:cNvPr>
          <p:cNvSpPr txBox="1"/>
          <p:nvPr/>
        </p:nvSpPr>
        <p:spPr>
          <a:xfrm>
            <a:off x="838200" y="289859"/>
            <a:ext cx="10515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rgbClr val="009999"/>
                </a:solidFill>
              </a:rPr>
              <a:t>Brak oznak i objawów nie oznacza, że dziecko nie doświadcza krzywdzenia. </a:t>
            </a:r>
            <a:r>
              <a:rPr lang="pl-PL" sz="2400" dirty="0"/>
              <a:t>W niektórych przypadkach przemoc nie pozostawia widocznego śladu. Obecność niektórych oznak i symptomów nie musi być dowodem na to, że doszło do przemocy wobec dziecka. Należy je traktować jako podstawę do rozważenia, czy dziecko nie jest krzywdzone. Jednocześnie istnieją objawy, które w wysokim stopniu uprawdopodobniają, że powstały w wyniku stosowania przemocy.</a:t>
            </a:r>
          </a:p>
        </p:txBody>
      </p:sp>
    </p:spTree>
    <p:extLst>
      <p:ext uri="{BB962C8B-B14F-4D97-AF65-F5344CB8AC3E}">
        <p14:creationId xmlns:p14="http://schemas.microsoft.com/office/powerpoint/2010/main" val="2478022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DD050CE2-A1AE-AD65-4ECA-252D65D83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88" y="219214"/>
            <a:ext cx="10801349" cy="642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162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CD4D770F-DA21-FA5A-5B2C-FC0A3C5C42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83" y="1100136"/>
            <a:ext cx="12013717" cy="498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519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6CD960-99BD-E14C-7219-EA06CBC4F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3950"/>
            <a:ext cx="10515600" cy="1325563"/>
          </a:xfrm>
        </p:spPr>
        <p:txBody>
          <a:bodyPr/>
          <a:lstStyle/>
          <a:p>
            <a:r>
              <a:rPr lang="pl-PL" dirty="0"/>
              <a:t>ZACHOWANIA, KTÓRE MOGĄ BYĆ SYGNAŁEM, ŻE DZIECKO JEST KRZYWDZONE</a:t>
            </a:r>
          </a:p>
        </p:txBody>
      </p:sp>
    </p:spTree>
    <p:extLst>
      <p:ext uri="{BB962C8B-B14F-4D97-AF65-F5344CB8AC3E}">
        <p14:creationId xmlns:p14="http://schemas.microsoft.com/office/powerpoint/2010/main" val="2267791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7D003AB9-BB0F-90EC-07AE-7BE687C9F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345" y="357187"/>
            <a:ext cx="10864268" cy="631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449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E9058202-2F3C-2B7A-8171-8DBD6FB63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113" y="385763"/>
            <a:ext cx="10362163" cy="621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482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47817AF0-4CED-53C8-2235-FD5B6A118E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735" y="1600200"/>
            <a:ext cx="11706042" cy="337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113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0B42D9-1DF2-9102-646C-00686BB29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8212"/>
            <a:ext cx="10515600" cy="1325563"/>
          </a:xfrm>
        </p:spPr>
        <p:txBody>
          <a:bodyPr/>
          <a:lstStyle/>
          <a:p>
            <a:r>
              <a:rPr lang="pl-PL" dirty="0"/>
              <a:t>KROKI W CELU USTALENIA, CZY DZIECKO MOŻE DOŚWIADCZAĆ KRZYWDZENIA</a:t>
            </a:r>
          </a:p>
        </p:txBody>
      </p:sp>
    </p:spTree>
    <p:extLst>
      <p:ext uri="{BB962C8B-B14F-4D97-AF65-F5344CB8AC3E}">
        <p14:creationId xmlns:p14="http://schemas.microsoft.com/office/powerpoint/2010/main" val="2076206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A37A3BDB-EB12-AB03-E690-1F40C373E8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83" y="1014413"/>
            <a:ext cx="11990972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0838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C62A42-47E2-883E-0773-A4E83A508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3652"/>
            <a:ext cx="10515600" cy="776288"/>
          </a:xfrm>
        </p:spPr>
        <p:txBody>
          <a:bodyPr>
            <a:normAutofit/>
          </a:bodyPr>
          <a:lstStyle/>
          <a:p>
            <a:pPr algn="ctr"/>
            <a:r>
              <a:rPr lang="pl-PL" sz="2000" b="1" dirty="0">
                <a:solidFill>
                  <a:srgbClr val="009999"/>
                </a:solidFill>
              </a:rPr>
              <a:t>4. Rozważ, podejrzewaj lub wyklucz stosowanie przemocy wobec dziecka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CA6B61F1-476B-71CD-75BD-F73044F729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3869426"/>
              </p:ext>
            </p:extLst>
          </p:nvPr>
        </p:nvGraphicFramePr>
        <p:xfrm>
          <a:off x="838197" y="654049"/>
          <a:ext cx="10515597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413400899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4248200370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294887171"/>
                    </a:ext>
                  </a:extLst>
                </a:gridCol>
              </a:tblGrid>
              <a:tr h="1297274">
                <a:tc>
                  <a:txBody>
                    <a:bodyPr/>
                    <a:lstStyle/>
                    <a:p>
                      <a:r>
                        <a:rPr lang="pl-PL" dirty="0"/>
                        <a:t>Jeśli objawy skłaniają Cię do</a:t>
                      </a:r>
                    </a:p>
                    <a:p>
                      <a:r>
                        <a:rPr lang="pl-PL" b="1" dirty="0">
                          <a:solidFill>
                            <a:srgbClr val="009999"/>
                          </a:solidFill>
                        </a:rPr>
                        <a:t>ROZWAŻENIA</a:t>
                      </a:r>
                      <a:r>
                        <a:rPr lang="pl-PL" dirty="0"/>
                        <a:t>, że jedną z wielu</a:t>
                      </a:r>
                    </a:p>
                    <a:p>
                      <a:r>
                        <a:rPr lang="pl-PL" dirty="0"/>
                        <a:t>przyczyn ich wystąpienia może</a:t>
                      </a:r>
                    </a:p>
                    <a:p>
                      <a:r>
                        <a:rPr lang="pl-PL" dirty="0"/>
                        <a:t>być krzywdzenie dziecka: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Jeśli widzisz wysokie prawdopodobieństwo</a:t>
                      </a:r>
                    </a:p>
                    <a:p>
                      <a:r>
                        <a:rPr lang="pl-PL" dirty="0"/>
                        <a:t>(</a:t>
                      </a:r>
                      <a:r>
                        <a:rPr lang="pl-PL" b="1" dirty="0">
                          <a:solidFill>
                            <a:srgbClr val="009999"/>
                          </a:solidFill>
                        </a:rPr>
                        <a:t>PODEJRZEWASZ</a:t>
                      </a:r>
                      <a:r>
                        <a:rPr lang="pl-PL" dirty="0"/>
                        <a:t>), że objawy są wynikiem stosowania przemocy wobec dziecka: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Możesz </a:t>
                      </a:r>
                      <a:r>
                        <a:rPr lang="pl-PL" b="1" dirty="0">
                          <a:solidFill>
                            <a:srgbClr val="009999"/>
                          </a:solidFill>
                        </a:rPr>
                        <a:t>WYKLUCZYĆ</a:t>
                      </a:r>
                      <a:r>
                        <a:rPr lang="pl-PL" dirty="0"/>
                        <a:t>,</a:t>
                      </a:r>
                    </a:p>
                    <a:p>
                      <a:r>
                        <a:rPr lang="pl-PL" dirty="0"/>
                        <a:t>że dziecko jest krzywdzone, jeśli: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730751"/>
                  </a:ext>
                </a:extLst>
              </a:tr>
              <a:tr h="3692240">
                <a:tc>
                  <a:txBody>
                    <a:bodyPr/>
                    <a:lstStyle/>
                    <a:p>
                      <a:r>
                        <a:rPr lang="pl-PL" sz="1600" dirty="0"/>
                        <a:t>• Sprawdź, czy nie ma innych</a:t>
                      </a:r>
                    </a:p>
                    <a:p>
                      <a:r>
                        <a:rPr lang="pl-PL" sz="1600" dirty="0"/>
                        <a:t>symptomów krzywdzenia.</a:t>
                      </a:r>
                    </a:p>
                    <a:p>
                      <a:r>
                        <a:rPr lang="pl-PL" sz="1600" dirty="0"/>
                        <a:t>• Zbierz więcej informacji od dziecka i jego rodziców/opiekunów.</a:t>
                      </a:r>
                    </a:p>
                    <a:p>
                      <a:r>
                        <a:rPr lang="pl-PL" sz="1600" dirty="0"/>
                        <a:t>• Zrób notatkę i umieść ją w dokumentacji.</a:t>
                      </a:r>
                    </a:p>
                    <a:p>
                      <a:r>
                        <a:rPr lang="pl-PL" sz="1600" dirty="0"/>
                        <a:t>• Omów wątpliwości z osobą</a:t>
                      </a:r>
                    </a:p>
                    <a:p>
                      <a:r>
                        <a:rPr lang="pl-PL" sz="1600" dirty="0"/>
                        <a:t>wskazaną do przyjmowania interwencji (Dyrektor ds. Pielęgniarstwa i  Jakości) lub z doświadczonym kolegą/ współpracownikiem.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• Przeprowadź dokładny wywiad, badanie fizykalne i diagnostykę różnicową.</a:t>
                      </a:r>
                    </a:p>
                    <a:p>
                      <a:r>
                        <a:rPr lang="pl-PL" sz="1600" dirty="0"/>
                        <a:t>• Zapewnij dziecku bezpieczeństwo.</a:t>
                      </a:r>
                    </a:p>
                    <a:p>
                      <a:r>
                        <a:rPr lang="pl-PL" sz="1600" dirty="0"/>
                        <a:t>• INTERWENIUJ - postępuj zgodnie z opisanymi krokami w procedurze.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dirty="0"/>
                        <a:t>• Po zebraniu dodatkowych informacji i diagnozie różnicującej stwierdziłeś/łaś medyczną przyczynę objawów.</a:t>
                      </a:r>
                    </a:p>
                    <a:p>
                      <a:r>
                        <a:rPr lang="pl-PL" sz="1600" dirty="0"/>
                        <a:t>• Dziecko nie prezentuje objawów</a:t>
                      </a:r>
                    </a:p>
                    <a:p>
                      <a:r>
                        <a:rPr lang="pl-PL" sz="1600" dirty="0"/>
                        <a:t>wskazujących na udział osób trzecich (np. uraz nieprzypadkowy, ciąża powstała u dziewczynki poniżej 15 r.ż.).</a:t>
                      </a:r>
                    </a:p>
                    <a:p>
                      <a:r>
                        <a:rPr lang="pl-PL" sz="1600" dirty="0"/>
                        <a:t>• Nie występują dodatkowe czynniki ryzyka krzywdzenia dziecka (np. przemoc domowa w rodzinie, procedura NK).</a:t>
                      </a:r>
                    </a:p>
                    <a:p>
                      <a:r>
                        <a:rPr lang="pl-PL" sz="1600" dirty="0"/>
                        <a:t>• Omówiłeś/łaś wątpliwości z osobą wskazaną do przyjmowania interwencji lub z bardziej doświadczoną osobą z zespołu.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427600"/>
                  </a:ext>
                </a:extLst>
              </a:tr>
            </a:tbl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0F462D13-6E8F-20DF-409E-4FE96C1DDB3F}"/>
              </a:ext>
            </a:extLst>
          </p:cNvPr>
          <p:cNvSpPr txBox="1"/>
          <p:nvPr/>
        </p:nvSpPr>
        <p:spPr>
          <a:xfrm>
            <a:off x="838196" y="6020485"/>
            <a:ext cx="105155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b="1" dirty="0"/>
              <a:t>Dokumentuj wszystkie działania podjęte w krokach 1-4 i ich rezultaty.</a:t>
            </a:r>
          </a:p>
        </p:txBody>
      </p:sp>
    </p:spTree>
    <p:extLst>
      <p:ext uri="{BB962C8B-B14F-4D97-AF65-F5344CB8AC3E}">
        <p14:creationId xmlns:p14="http://schemas.microsoft.com/office/powerpoint/2010/main" val="490047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2CFE5A-7F89-9D0F-A931-BC648D0B2D4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Preambuła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6C8A25-5F7A-2A77-B2B0-FF9602BFE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200" dirty="0"/>
          </a:p>
          <a:p>
            <a:r>
              <a:rPr lang="pl-PL" sz="2200" dirty="0"/>
              <a:t>Naczelną zasadą wszystkich działań podejmowanych przez członków personelu Szpitala jest działanie dla dobra dziecka i w jego najlepszym interesie. </a:t>
            </a:r>
          </a:p>
          <a:p>
            <a:r>
              <a:rPr lang="pl-PL" sz="2200" dirty="0"/>
              <a:t>Personel traktuje dziecko z szacunkiem oraz w miarę możliwości uwzględnia jego potrzeby. </a:t>
            </a:r>
          </a:p>
          <a:p>
            <a:r>
              <a:rPr lang="pl-PL" sz="2200" dirty="0"/>
              <a:t>Niedopuszczalne jest stosowanie przez pracownika wobec dziecka przemocy w jakiejkolwiek formie. </a:t>
            </a:r>
          </a:p>
          <a:p>
            <a:r>
              <a:rPr lang="pl-PL" sz="2200" b="1" dirty="0"/>
              <a:t>Pracownicy Szpitala pełnią szczególną rolę w identyfikacji przemocy wobec dzieci, reagowaniu na nią i zapewnieniu dziecku bezpieczeństwa. </a:t>
            </a:r>
          </a:p>
        </p:txBody>
      </p:sp>
    </p:spTree>
    <p:extLst>
      <p:ext uri="{BB962C8B-B14F-4D97-AF65-F5344CB8AC3E}">
        <p14:creationId xmlns:p14="http://schemas.microsoft.com/office/powerpoint/2010/main" val="8594141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C53A01-83FC-E9E9-CA72-4503E003270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l-PL" dirty="0"/>
              <a:t>Rozpoznawanie i reagowanie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3C05B39-65CB-5138-E0BE-7C20737D2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3775"/>
          </a:xfrm>
        </p:spPr>
        <p:txBody>
          <a:bodyPr>
            <a:normAutofit fontScale="77500" lnSpcReduction="20000"/>
          </a:bodyPr>
          <a:lstStyle/>
          <a:p>
            <a:pPr lvl="0"/>
            <a:endParaRPr lang="pl-PL" sz="2200" dirty="0"/>
          </a:p>
          <a:p>
            <a:pPr lvl="0"/>
            <a:r>
              <a:rPr lang="pl-PL" dirty="0"/>
              <a:t>W przypadku zidentyfikowania </a:t>
            </a:r>
            <a:r>
              <a:rPr lang="pl-PL" b="1" dirty="0">
                <a:solidFill>
                  <a:srgbClr val="0070C0"/>
                </a:solidFill>
              </a:rPr>
              <a:t>czynników ryzyka </a:t>
            </a:r>
            <a:r>
              <a:rPr lang="pl-PL" dirty="0"/>
              <a:t>krzywdzenia dziecka personel podejmuje </a:t>
            </a:r>
            <a:r>
              <a:rPr lang="pl-PL" b="1" dirty="0"/>
              <a:t>działania profilaktyczne </a:t>
            </a:r>
            <a:r>
              <a:rPr lang="pl-PL" dirty="0"/>
              <a:t>w zakresie swoich kompetencji i możliwości, np. podejmuje rozmowę z opiekunami, przekazuje informacje na temat dostępnej oferty wsparcia i motywuje do szukania dla siebie pomocy. </a:t>
            </a:r>
          </a:p>
          <a:p>
            <a:r>
              <a:rPr lang="pl-PL" dirty="0"/>
              <a:t>Członek personelu, który podejrzewa, że dziecko jest </a:t>
            </a:r>
            <a:r>
              <a:rPr lang="pl-PL" b="1" dirty="0">
                <a:solidFill>
                  <a:srgbClr val="0070C0"/>
                </a:solidFill>
              </a:rPr>
              <a:t>krzywdzone</a:t>
            </a:r>
            <a:r>
              <a:rPr lang="pl-PL" dirty="0"/>
              <a:t> ma obowiązek </a:t>
            </a:r>
            <a:r>
              <a:rPr lang="pl-PL" b="1" dirty="0"/>
              <a:t>odnotowania tego faktu w dokumentacji medycznej. Nie interweniuj samotnie. Zadbaj o to, aby mieć wsparcie przełożonego i/lub współpracowników w tym, co robisz. </a:t>
            </a:r>
            <a:r>
              <a:rPr lang="pl-PL" b="1" dirty="0">
                <a:solidFill>
                  <a:srgbClr val="FF0000"/>
                </a:solidFill>
              </a:rPr>
              <a:t>Obowiązkowo</a:t>
            </a:r>
            <a:r>
              <a:rPr lang="pl-PL" dirty="0"/>
              <a:t> </a:t>
            </a:r>
            <a:r>
              <a:rPr lang="pl-PL" b="1" dirty="0">
                <a:solidFill>
                  <a:srgbClr val="FF0000"/>
                </a:solidFill>
              </a:rPr>
              <a:t>zgłoś sprawę do osoby wyznaczonej przez kierownictwo odpowiedzialnej za przyjęcie zgłoszenia </a:t>
            </a:r>
            <a:r>
              <a:rPr lang="pl-PL" sz="2200" b="1" dirty="0">
                <a:solidFill>
                  <a:srgbClr val="FF0000"/>
                </a:solidFill>
              </a:rPr>
              <a:t>(</a:t>
            </a:r>
            <a:r>
              <a:rPr lang="pl-PL" b="1" dirty="0">
                <a:solidFill>
                  <a:srgbClr val="FF0000"/>
                </a:solidFill>
              </a:rPr>
              <a:t>Dyrektor ds. Pielęgniarstwa i Jakości)</a:t>
            </a:r>
            <a:r>
              <a:rPr lang="pl-PL" sz="2200" b="1" dirty="0">
                <a:solidFill>
                  <a:srgbClr val="FF0000"/>
                </a:solidFill>
              </a:rPr>
              <a:t>. </a:t>
            </a:r>
            <a:endParaRPr lang="pl-PL" b="1" dirty="0">
              <a:solidFill>
                <a:srgbClr val="FF0000"/>
              </a:solidFill>
            </a:endParaRPr>
          </a:p>
          <a:p>
            <a:r>
              <a:rPr lang="pl-PL" b="1" dirty="0">
                <a:solidFill>
                  <a:srgbClr val="FF0000"/>
                </a:solidFill>
              </a:rPr>
              <a:t>W przypadku podejrzenia, że dziecko jest krzywdzone </a:t>
            </a:r>
            <a:r>
              <a:rPr lang="pl-PL" sz="2400" b="1" dirty="0">
                <a:solidFill>
                  <a:srgbClr val="FF0000"/>
                </a:solidFill>
              </a:rPr>
              <a:t>podejmowana jest interwencja </a:t>
            </a:r>
            <a:r>
              <a:rPr lang="pl-PL" sz="2400" b="1" i="1" dirty="0">
                <a:solidFill>
                  <a:srgbClr val="FF0000"/>
                </a:solidFill>
              </a:rPr>
              <a:t>(patrz: kolejne slajdy).</a:t>
            </a:r>
          </a:p>
          <a:p>
            <a:r>
              <a:rPr lang="pl-PL" sz="2600" dirty="0"/>
              <a:t>Osoba odpowiedzialna za organizację i udzielanie wsparcia dziecku (</a:t>
            </a:r>
            <a:r>
              <a:rPr lang="pl-PL" sz="3100" dirty="0"/>
              <a:t>Dyrektor ds. Pielęgniarstwa i Jakości)</a:t>
            </a:r>
            <a:r>
              <a:rPr lang="pl-PL" sz="2600" dirty="0"/>
              <a:t> opracowuje </a:t>
            </a:r>
            <a:r>
              <a:rPr lang="pl-PL" sz="2600" b="1" dirty="0">
                <a:solidFill>
                  <a:schemeClr val="accent1"/>
                </a:solidFill>
              </a:rPr>
              <a:t>plan wsparcia dziecka.</a:t>
            </a:r>
          </a:p>
          <a:p>
            <a:r>
              <a:rPr lang="pl-PL" sz="2600" dirty="0"/>
              <a:t>Naruszenie obowiązku reagowania w sytuacjach podejrzenia krzywdzenia dziecka może zostać uznane za ciężkie naruszenie obowiązków pracowniczych lub kontraktowych.</a:t>
            </a:r>
            <a:endParaRPr lang="pl-PL" sz="26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5811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AC8844-8123-4F56-D804-4FD05EF9D94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pl-PL" sz="3600" dirty="0"/>
              <a:t>Postępowanie w przypadku podejrzenia przemocy – </a:t>
            </a:r>
            <a:br>
              <a:rPr lang="pl-PL" sz="3600" dirty="0"/>
            </a:br>
            <a:r>
              <a:rPr lang="pl-PL" sz="3600" dirty="0"/>
              <a:t>w przypadku naruszenia ze strony rodzica lub opiekuna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4E805D-0196-7E16-01F5-6601C5BA5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endParaRPr lang="pl-PL" sz="2000" dirty="0"/>
          </a:p>
          <a:p>
            <a:pPr lvl="0" fontAlgn="base"/>
            <a:r>
              <a:rPr lang="pl-PL" sz="2000" dirty="0"/>
              <a:t>W przypadku </a:t>
            </a:r>
            <a:r>
              <a:rPr lang="pl-PL" sz="2000" b="1" dirty="0">
                <a:solidFill>
                  <a:srgbClr val="FF0000"/>
                </a:solidFill>
              </a:rPr>
              <a:t>podejrzenia zagrożenia życia lub ciężkiego uszczerbku na zdrowiu </a:t>
            </a:r>
            <a:r>
              <a:rPr lang="pl-PL" sz="2000" dirty="0"/>
              <a:t>dziecka </a:t>
            </a:r>
            <a:br>
              <a:rPr lang="pl-PL" sz="2000" dirty="0"/>
            </a:br>
            <a:r>
              <a:rPr lang="pl-PL" sz="2000" dirty="0"/>
              <a:t>w wyniku stosowania wobec niego przemocy domowej, także wobec faktu, że w rodzinie są lub mogą być inne dzieci, należy niezwłocznie poinformować </a:t>
            </a:r>
            <a:r>
              <a:rPr lang="pl-PL" sz="2000" b="1" dirty="0"/>
              <a:t>Policję</a:t>
            </a:r>
            <a:r>
              <a:rPr lang="pl-PL" sz="2000" dirty="0"/>
              <a:t>, dzwoniąc pod numer 112. Za poinformowanie służb jest odpowiedzialny członek personelu, który jako pierwszy powziął informację o zdarzeniu.</a:t>
            </a:r>
          </a:p>
          <a:p>
            <a:pPr lvl="0" fontAlgn="base"/>
            <a:r>
              <a:rPr lang="pl-PL" sz="2000" dirty="0"/>
              <a:t>W przypadku podejrzenia, że opuszczenie przez dziecko Szpitala w obecności rodzica lub opiekuna prawnego lub innej osoby bliskiej będzie mu zagrażało, należy uniemożliwić oddalenie się dziecka (np. zatrzymać w oddziale, przychodni etc.) i niezwłocznie wystąpić do </a:t>
            </a:r>
            <a:r>
              <a:rPr lang="pl-PL" sz="2000" b="1" dirty="0"/>
              <a:t>sądu rodzinnego</a:t>
            </a:r>
            <a:r>
              <a:rPr lang="pl-PL" sz="2000" dirty="0"/>
              <a:t> o wydanie odpowiednich zarządzeń opiekuńczych.</a:t>
            </a:r>
          </a:p>
        </p:txBody>
      </p:sp>
    </p:spTree>
    <p:extLst>
      <p:ext uri="{BB962C8B-B14F-4D97-AF65-F5344CB8AC3E}">
        <p14:creationId xmlns:p14="http://schemas.microsoft.com/office/powerpoint/2010/main" val="3072458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3BA077-7BA2-6129-ACD5-D12EBF3A440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Podejrzenie popełnienia przestępstwa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BC1729B-E146-E349-1D95-B79843B57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000" dirty="0"/>
          </a:p>
          <a:p>
            <a:r>
              <a:rPr lang="pl-PL" sz="2000" dirty="0"/>
              <a:t>W przypadku interwencji dotyczącej </a:t>
            </a:r>
            <a:r>
              <a:rPr lang="pl-PL" sz="2000" b="1" dirty="0">
                <a:solidFill>
                  <a:srgbClr val="FF0000"/>
                </a:solidFill>
              </a:rPr>
              <a:t>podejrzenia popełnienia przestępstwa, w tym czynu karalnego przez osobę poniżej 17 roku życia na szkodę dziecka </a:t>
            </a:r>
            <a:r>
              <a:rPr lang="pl-PL" sz="2000" dirty="0"/>
              <a:t>należy sporządzić pisemne zawiadomienie do </a:t>
            </a:r>
            <a:r>
              <a:rPr lang="pl-PL" sz="2000" b="1" dirty="0"/>
              <a:t>Prokuratury</a:t>
            </a:r>
            <a:r>
              <a:rPr lang="pl-PL" sz="2000" dirty="0"/>
              <a:t> właściwej dla miejsca popełnienia przestępstwa lub w przypadku braku możliwości ustalenia miejsca popełnienia przestępstwa właściwej dla miejsca zamieszkania dziecka lub w przypadku braku możliwości ustalenia miejsca zamieszkania dziecka właściwej dla siedziby Spółki.</a:t>
            </a:r>
          </a:p>
        </p:txBody>
      </p:sp>
    </p:spTree>
    <p:extLst>
      <p:ext uri="{BB962C8B-B14F-4D97-AF65-F5344CB8AC3E}">
        <p14:creationId xmlns:p14="http://schemas.microsoft.com/office/powerpoint/2010/main" val="24643767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DDD04D-E789-8C22-BD39-A44F7B4BFDC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Przemoc domowa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3C3D87-2F79-51B5-98FF-91C79E416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endParaRPr lang="pl-PL" sz="2000" dirty="0"/>
          </a:p>
          <a:p>
            <a:pPr lvl="0" fontAlgn="base"/>
            <a:r>
              <a:rPr lang="pl-PL" sz="2000" dirty="0"/>
              <a:t>W przypadku podejrzenia </a:t>
            </a:r>
            <a:r>
              <a:rPr lang="pl-PL" sz="2000" b="1" dirty="0">
                <a:solidFill>
                  <a:srgbClr val="FF0000"/>
                </a:solidFill>
              </a:rPr>
              <a:t>stosowania przemocy domowej lub zgłoszenia dokonanego przez świadka przemocy domowej</a:t>
            </a:r>
            <a:r>
              <a:rPr lang="pl-PL" sz="2000" dirty="0"/>
              <a:t>, należy wszcząć procedurę </a:t>
            </a:r>
            <a:r>
              <a:rPr lang="pl-PL" sz="2000" b="1" dirty="0"/>
              <a:t>Niebieskiej Karty</a:t>
            </a:r>
            <a:r>
              <a:rPr lang="pl-PL" sz="2000" dirty="0"/>
              <a:t>.</a:t>
            </a:r>
          </a:p>
          <a:p>
            <a:pPr lvl="0" fontAlgn="base"/>
            <a:r>
              <a:rPr lang="pl-PL" sz="2000" dirty="0"/>
              <a:t>Osoba wszczynająca procedurę dokonuje wstępnej diagnozy sytuacji w związku z zaistnieniem uzasadnionego podejrzenia stosowania przemocy domowej i przeprowadza rozmowę z osobą doznającą przemocy domowej, a także, w miarę możliwości, z osobą stosującą przemoc. Następnie wypełnia formularz Niebieska Karta - A. Po wypełnieniu Niebieskiej Karty – A, należy ją opatrzeć podpisem osoby dokonującej zgłoszenia i odesłać do Zespołu Interdyscyplinarnego właściwego dla miejsca zamieszkania osoby doświadczającej przemocy domowej.</a:t>
            </a:r>
          </a:p>
          <a:p>
            <a:pPr lvl="0" fontAlgn="base"/>
            <a:r>
              <a:rPr lang="pl-PL" sz="2000" dirty="0"/>
              <a:t>Podczas spisywania Niebieskiej Karty formularza A, powinien być przekazany formularz Niebieska Karta B. Druk zawiera pouczenie o tym, czym jest przemoc w rodzinie, kto może być osobą doświadczającą przemocy w rodzinie, jakie istnieją formy przemocy, obowiązkach Policjanta </a:t>
            </a:r>
            <a:br>
              <a:rPr lang="pl-PL" sz="2000" dirty="0"/>
            </a:br>
            <a:r>
              <a:rPr lang="pl-PL" sz="2000" dirty="0"/>
              <a:t>w sytuacji stania się świadkiem przemocy, obowiązkach prokuratora, wskazuje zachowania zakazane.</a:t>
            </a:r>
          </a:p>
        </p:txBody>
      </p:sp>
    </p:spTree>
    <p:extLst>
      <p:ext uri="{BB962C8B-B14F-4D97-AF65-F5344CB8AC3E}">
        <p14:creationId xmlns:p14="http://schemas.microsoft.com/office/powerpoint/2010/main" val="6990557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509847-47DF-4FC3-B564-123ED0A774E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l-PL" dirty="0"/>
              <a:t>Inne formy krzywdzenia nie stanowiące przemocy domowej ani przestępstwa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38A057-160A-C19F-B994-AE8EF76CD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/>
            <a:endParaRPr lang="pl-PL" sz="2000" dirty="0"/>
          </a:p>
          <a:p>
            <a:pPr lvl="0" fontAlgn="base"/>
            <a:r>
              <a:rPr lang="pl-PL" sz="2000" dirty="0"/>
              <a:t>W przypadku, gdy doszło do </a:t>
            </a:r>
            <a:r>
              <a:rPr lang="pl-PL" sz="2000" b="1" dirty="0">
                <a:solidFill>
                  <a:srgbClr val="FF0000"/>
                </a:solidFill>
              </a:rPr>
              <a:t>zaniedbania potrzeb życiowych dziecka lub doszło do innego zagrożenia dobra dziecka ze strony rodziców lub opiekunów prawnych </a:t>
            </a:r>
            <a:r>
              <a:rPr lang="pl-PL" sz="2000" dirty="0"/>
              <a:t>należy wystąpić do </a:t>
            </a:r>
            <a:r>
              <a:rPr lang="pl-PL" sz="2000" b="1" dirty="0"/>
              <a:t>sądu rodzinnego</a:t>
            </a:r>
            <a:r>
              <a:rPr lang="pl-PL" sz="2000" dirty="0"/>
              <a:t> właściwego ze względu na miejsce zamieszkania dziecka o wgląd w sytuację dziecka.</a:t>
            </a:r>
          </a:p>
          <a:p>
            <a:pPr lvl="0" fontAlgn="base"/>
            <a:r>
              <a:rPr lang="pl-PL" sz="2000" dirty="0"/>
              <a:t>Gdy zachowanie nie stanowi przemocy domowej lub nie wiemy, jak je zakwalifikować – należy wystąpić do </a:t>
            </a:r>
            <a:r>
              <a:rPr lang="pl-PL" sz="2000" b="1" dirty="0"/>
              <a:t>sądu rodzinnego</a:t>
            </a:r>
            <a:r>
              <a:rPr lang="pl-PL" sz="2000" dirty="0"/>
              <a:t> właściwego dla miejsca zamieszkania dziecka o wgląd w sytuację rodziny.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1843784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0866D1-CB40-77C1-55B2-15F1645AF0A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l-PL" dirty="0"/>
              <a:t>Postępowanie w przypadku podejrzenia przemocy – w przypadku naruszenia ze strony innego dziecka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C32C57-F831-469F-7FC6-F3E43CD1A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000" dirty="0"/>
          </a:p>
          <a:p>
            <a:r>
              <a:rPr lang="pl-PL" sz="2000" dirty="0"/>
              <a:t>W przypadku, gdy </a:t>
            </a:r>
            <a:r>
              <a:rPr lang="pl-PL" sz="2000" b="1" dirty="0">
                <a:solidFill>
                  <a:srgbClr val="FF0000"/>
                </a:solidFill>
              </a:rPr>
              <a:t>dziecko doznaje innej formy krzywdzenia na jego szkodę ze strony innego dziecka </a:t>
            </a:r>
            <a:r>
              <a:rPr lang="pl-PL" sz="2000" dirty="0"/>
              <a:t>należy wystąpić do </a:t>
            </a:r>
            <a:r>
              <a:rPr lang="pl-PL" sz="2000" b="1" dirty="0"/>
              <a:t>sądu rodzinnego</a:t>
            </a:r>
            <a:r>
              <a:rPr lang="pl-PL" sz="2000" dirty="0"/>
              <a:t> o wgląd w sytuację dziecka krzywdzącego.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7263472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82B993-0D28-C5BB-5373-BA988CFF6FC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l-PL" dirty="0"/>
              <a:t>Krzywdzenie ze strony personelu podmiotu medycznego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802420-4D56-49A7-DB82-DA41C356A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endParaRPr lang="pl-PL" sz="2000" dirty="0"/>
          </a:p>
          <a:p>
            <a:pPr fontAlgn="base"/>
            <a:r>
              <a:rPr lang="pl-PL" sz="2000" dirty="0"/>
              <a:t>W przypadku zauważenia </a:t>
            </a:r>
            <a:r>
              <a:rPr lang="pl-PL" sz="2000" b="1" dirty="0">
                <a:solidFill>
                  <a:srgbClr val="FF0000"/>
                </a:solidFill>
              </a:rPr>
              <a:t>krzywdzenia dziecka przez personel medyczny</a:t>
            </a:r>
            <a:r>
              <a:rPr lang="pl-PL" sz="2000" dirty="0"/>
              <a:t>, należy podjąć kroki interwencyjne zależne od zaistniałej sytuacji:</a:t>
            </a:r>
          </a:p>
          <a:p>
            <a:pPr marL="0" indent="0" fontAlgn="base">
              <a:buNone/>
            </a:pPr>
            <a:r>
              <a:rPr lang="pl-PL" sz="2000" dirty="0"/>
              <a:t>	- gdy zachowanie było jednorazowe i o niewielkiej intensywności wkroczenia w dobra 	dziecka należy przeprowadzić rozmowę dyscyplinującą z pracownikiem lub 	współpracownikiem,</a:t>
            </a:r>
          </a:p>
          <a:p>
            <a:pPr marL="0" indent="0" fontAlgn="base">
              <a:buNone/>
            </a:pPr>
            <a:r>
              <a:rPr lang="pl-PL" sz="2000" dirty="0"/>
              <a:t>	- gdy naruszenie dobra dziecka jest znaczne lub się powtarza, rekomenduje się rozwiązanie 	stosunku prawnego z osobą, która dopuściła się krzywdzenia. 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5391016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F4FEE9-73A6-D922-6901-B034F87672E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Sytuacje niejasne i wątpliwe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F4FB1E-7E61-0C53-3BCC-B24F62FF11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000" dirty="0"/>
          </a:p>
          <a:p>
            <a:r>
              <a:rPr lang="pl-PL" sz="2000" dirty="0"/>
              <a:t>W przypadkach niejasnych lub wątpliwych osoba odpowiedzialna za interwencję konsultuje sprawę z co najmniej dwiema osobami z personelu, w tym, jeśli ma taką możliwość z psychologiem. Osoba odpowiedzialna za prowadzenie interwencji może rozmawiać z osobami zaangażowanymi, w tym dzieckiem, osobą podejrzewaną o krzywdzenie i świadkami.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6701536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E146D0-B902-CD01-02D5-3D27AC54A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Podstawowy schemat interwencji prawnej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5A5DFA5D-F038-628B-0554-FC204582D3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386558"/>
            <a:ext cx="10334625" cy="5214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1761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D9DEE9-EBE7-59E1-D638-6080FCCF2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79650"/>
            <a:ext cx="10515600" cy="1325563"/>
          </a:xfrm>
        </p:spPr>
        <p:txBody>
          <a:bodyPr/>
          <a:lstStyle/>
          <a:p>
            <a:r>
              <a:rPr lang="pl-PL" dirty="0"/>
              <a:t>Najczęstsze obawy i wątpliwości</a:t>
            </a:r>
            <a:br>
              <a:rPr lang="pl-PL" dirty="0"/>
            </a:br>
            <a:r>
              <a:rPr lang="pl-PL" dirty="0"/>
              <a:t>związane z podejmowaniem interwencji</a:t>
            </a:r>
          </a:p>
        </p:txBody>
      </p:sp>
    </p:spTree>
    <p:extLst>
      <p:ext uri="{BB962C8B-B14F-4D97-AF65-F5344CB8AC3E}">
        <p14:creationId xmlns:p14="http://schemas.microsoft.com/office/powerpoint/2010/main" val="53326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FADCE5-1C2B-9067-5D28-1F7BA129808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Procedura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9D8440D-563F-218F-F324-987DE5438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0925"/>
          </a:xfrm>
        </p:spPr>
        <p:txBody>
          <a:bodyPr>
            <a:normAutofit fontScale="70000" lnSpcReduction="20000"/>
          </a:bodyPr>
          <a:lstStyle/>
          <a:p>
            <a:endParaRPr lang="pl-PL" sz="2400" dirty="0"/>
          </a:p>
          <a:p>
            <a:r>
              <a:rPr lang="pl-PL" sz="2400" dirty="0"/>
              <a:t>W Szpitalu wdrożono procedurę w przedmiotowej sprawie: </a:t>
            </a:r>
            <a:r>
              <a:rPr lang="pl-PL" sz="3600" b="1" dirty="0">
                <a:solidFill>
                  <a:schemeClr val="accent1"/>
                </a:solidFill>
              </a:rPr>
              <a:t>QP-06/ISO – Standardy ochrony małoletnich, </a:t>
            </a:r>
            <a:r>
              <a:rPr lang="pl-PL" sz="2400" dirty="0"/>
              <a:t>która reguluje:</a:t>
            </a:r>
          </a:p>
          <a:p>
            <a:pPr lvl="1"/>
            <a:r>
              <a:rPr lang="pl-PL" dirty="0"/>
              <a:t>Zasady rekrutacji</a:t>
            </a:r>
          </a:p>
          <a:p>
            <a:pPr lvl="1"/>
            <a:r>
              <a:rPr lang="pl-PL" dirty="0"/>
              <a:t>Rozpoznawanie i reagowanie na czynniki ryzyka oraz symptomy krzywdzenia dzieci</a:t>
            </a:r>
          </a:p>
          <a:p>
            <a:pPr lvl="1"/>
            <a:r>
              <a:rPr lang="pl-PL" dirty="0"/>
              <a:t>Procedury interwencji w przypadku podejrzenia krzywdzenia dziecka</a:t>
            </a:r>
          </a:p>
          <a:p>
            <a:pPr lvl="1"/>
            <a:r>
              <a:rPr lang="pl-PL" dirty="0"/>
              <a:t>Zasady bezpiecznego dostępu do Internetu i korzystania z telefonów komórkowych oraz innych urządzeń elektronicznych </a:t>
            </a:r>
          </a:p>
          <a:p>
            <a:pPr lvl="1"/>
            <a:r>
              <a:rPr lang="pl-PL" dirty="0"/>
              <a:t>Ochrona wizerunku małoletnich</a:t>
            </a:r>
          </a:p>
          <a:p>
            <a:pPr lvl="1"/>
            <a:r>
              <a:rPr lang="pl-PL" dirty="0"/>
              <a:t>Zasady bezpiecznych relacji dzieci-pacjenci a personel medyczny</a:t>
            </a:r>
          </a:p>
          <a:p>
            <a:pPr lvl="1"/>
            <a:r>
              <a:rPr lang="pl-PL" dirty="0"/>
              <a:t>Informowanie rodziców i dzieci o standardach</a:t>
            </a:r>
          </a:p>
          <a:p>
            <a:pPr lvl="1"/>
            <a:r>
              <a:rPr lang="pl-PL" dirty="0"/>
              <a:t>Ewaluacja standardów</a:t>
            </a:r>
          </a:p>
          <a:p>
            <a:pPr lvl="1"/>
            <a:r>
              <a:rPr lang="pl-PL" dirty="0"/>
              <a:t>Plan wsparcia małoletniego po ujawnieniu krzywdzenia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Procedura zamieszczona jest w wewnętrznej sieci INTRANET w zakładce ISO -&gt; 9001 oraz powinna być wydrukowana i dostępna w oddziale/ komórce. </a:t>
            </a:r>
          </a:p>
          <a:p>
            <a:r>
              <a:rPr lang="pl-PL" dirty="0"/>
              <a:t>Każdy pracownik (niezależnie od formy prawnej zatrudnienia) musi podpisać oświadczenie o zapoznaniu z procedurą.</a:t>
            </a:r>
          </a:p>
        </p:txBody>
      </p:sp>
    </p:spTree>
    <p:extLst>
      <p:ext uri="{BB962C8B-B14F-4D97-AF65-F5344CB8AC3E}">
        <p14:creationId xmlns:p14="http://schemas.microsoft.com/office/powerpoint/2010/main" val="26817051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AAA3BC-ACE0-077E-758F-E2AD6D333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solidFill>
                  <a:srgbClr val="009999"/>
                </a:solidFill>
              </a:rPr>
              <a:t>Co, jeśli się mylę?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B0DB86-33A3-7CC0-8C77-BCB574EE3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• Nie musisz udowadniać służbom, że doszło do przestępstwa. Jako pracownik ochrony zdrowia działasz w ramach swoich obowiązków zawodowych w zakresie udzielenia pomocy pacjentowi, wykonania badań, zgromadzenia dokumentacji itd. Przeprowadzenie czynności dochodzeniowych, w tym zbieranie i weryfikowanie dowodów jest po stronie służb. Po Twojej stronie jest zgłoszenie zawiadomienia o podejrzeniu popełnienia przestępstwa oraz odnotowanie wszelkich obserwacji i podjętych działań w dokumentacji medycznej.</a:t>
            </a:r>
          </a:p>
          <a:p>
            <a:pPr marL="0" indent="0">
              <a:buNone/>
            </a:pPr>
            <a:r>
              <a:rPr lang="pl-PL" dirty="0"/>
              <a:t>• Nie odpowiadasz karnie za „błędne” zgłoszenie, oparte na chęci ochrony dziecka; osoba zgłoszona przez Ciebie jako potencjalny sprawca krzywdzenia dziecka musiałaby udowodnić, że zgłoszenie było specjalnie wymierzone w jej dobro i stanowiło z Twojej strony złośliwe działanie z premedytacją.</a:t>
            </a:r>
          </a:p>
          <a:p>
            <a:pPr marL="0" indent="0">
              <a:buNone/>
            </a:pPr>
            <a:r>
              <a:rPr lang="pl-PL" b="1" dirty="0"/>
              <a:t>Jeśli podejrzewasz, że dziecko może być krzywdzone, ale zachowanie sprawcy/-ów nie wypełnia znamion przestępstwa, ale np. dochodzi do zaniedbania potrzeb dziecka wówczas możesz:</a:t>
            </a:r>
          </a:p>
          <a:p>
            <a:pPr marL="0" indent="0">
              <a:buNone/>
            </a:pPr>
            <a:r>
              <a:rPr lang="pl-PL" dirty="0"/>
              <a:t>• przeanalizować dostępną dokumentację dziecka i przyjrzeć się dokładnie relacjom między dzieckiem i rodzicami/opiekunami. Dziecko może prezentować zarówno fizyczne, jak i psychologiczne symptomy krzywdzenia. Mogą być one obecne również w interakcjach pomiędzy rodzicem/opiekunem i dzieckiem. Przyglądając się uważnie tym zachowaniom być może utwierdzisz się w swoich podejrzeniach lub uznasz, że są niesłuszne;</a:t>
            </a:r>
          </a:p>
          <a:p>
            <a:pPr marL="0" indent="0">
              <a:buNone/>
            </a:pPr>
            <a:r>
              <a:rPr lang="pl-PL" dirty="0"/>
              <a:t>• przedyskutować swoje wątpliwości z zespołem, i wspólnie podjąć decyzję o dalszym działaniu. Możesz też przekazać swoje wątpliwości osobie odpowiedzialnej w Szpitalu za przyjmowanie interwencji.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66353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42BF60-2B02-9399-EC09-2E76C379D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>
                <a:solidFill>
                  <a:srgbClr val="009999"/>
                </a:solidFill>
              </a:rPr>
              <a:t>Boję się, że podjęcie interwencji zagrozi moim relacjom z rodzicami/ opiekunami pacjenta i/lub może być niebezpieczne dla mnie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A5EA78D-ED46-B5B2-CC9B-EAAED8CD9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80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000" b="1" dirty="0"/>
              <a:t>Dbając o ochronę siebie samego, pamiętaj, że dziecko jest w tej sytuacji szczególnie bezbronne, ponieważ nie oddziela go od domniemanego sprawcy lub sprawczyni żaden bufor.</a:t>
            </a:r>
          </a:p>
          <a:p>
            <a:endParaRPr lang="pl-PL" sz="2000" b="1" dirty="0"/>
          </a:p>
          <a:p>
            <a:pPr marL="0" indent="0">
              <a:buNone/>
            </a:pPr>
            <a:r>
              <a:rPr lang="pl-PL" sz="2000" b="1" dirty="0"/>
              <a:t>POWINNAŚ/POWINIENEŚ:</a:t>
            </a:r>
          </a:p>
          <a:p>
            <a:pPr marL="0" indent="0">
              <a:buNone/>
            </a:pPr>
            <a:r>
              <a:rPr lang="pl-PL" sz="2000" dirty="0"/>
              <a:t>• zadbać o własne bezpieczeństwo: jeśli rodzic/opiekun jest agresywny, możesz spróbować obniżyć poziom jego napięcia przez spokojną rozmowę, unikanie oceny i krytyki oraz nazwanie sytuacji (np. „Podczas badania zauważyłam punktowe oparzeliny na skórze dziecka. Jest to jeden z objawów przemocy”);</a:t>
            </a:r>
          </a:p>
          <a:p>
            <a:pPr marL="0" indent="0">
              <a:buNone/>
            </a:pPr>
            <a:r>
              <a:rPr lang="pl-PL" sz="2000" dirty="0"/>
              <a:t>• w razie potrzeby poprosić o pomoc osobę trzecią, np. pracownika ochrony. Warto także zadbać, aby w rozmowie z trudnym rodzicem/opiekunem uczestniczyła inna osoba z personelu;</a:t>
            </a:r>
          </a:p>
          <a:p>
            <a:pPr marL="0" indent="0">
              <a:buNone/>
            </a:pPr>
            <a:r>
              <a:rPr lang="pl-PL" sz="2000" dirty="0"/>
              <a:t>• pamiętać, że Twoja interwencja może być przełomem również dla rodzica/opiekuna, który jest osobą współuzależnioną od krzywdzącego partnera/-ki;</a:t>
            </a:r>
          </a:p>
          <a:p>
            <a:pPr marL="0" indent="0">
              <a:buNone/>
            </a:pPr>
            <a:r>
              <a:rPr lang="pl-PL" sz="2000" dirty="0"/>
              <a:t>• możesz skorzystać z możliwości interwencji anonimowej – poinformować organy ścigania o możliwości popełnienia przestępstwa, ośrodek pomocy społecznej o swoich obawach związanych z sytuacją dziecka, jak również możesz złożyć anonimowy wniosek do sądu rodzinnego o wgląd w sytuację rodziny </a:t>
            </a:r>
          </a:p>
          <a:p>
            <a:pPr marL="0" indent="0">
              <a:buNone/>
            </a:pPr>
            <a:r>
              <a:rPr lang="pl-PL" sz="1700" i="1" dirty="0"/>
              <a:t>(weź jednak pod uwagę, że gdy rezygnujesz z anonimowości, umożliwiasz organom ścigania zebranie informacji o sytuacji dziecka (np. poprzez przesłuchanie Ciebie i dopytanie o istotne kwestie) i dzięki temu mogą szybciej ochronić dziecko przed dalszą eskalacją przemocy względem niego).</a:t>
            </a:r>
          </a:p>
        </p:txBody>
      </p:sp>
    </p:spTree>
    <p:extLst>
      <p:ext uri="{BB962C8B-B14F-4D97-AF65-F5344CB8AC3E}">
        <p14:creationId xmlns:p14="http://schemas.microsoft.com/office/powerpoint/2010/main" val="32097605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16C36A-16C7-13CD-72C2-F58180EED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>
                <a:solidFill>
                  <a:srgbClr val="009999"/>
                </a:solidFill>
              </a:rPr>
              <a:t>Obawiam się ingerować w sprawy osobiste obcych osób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2E6FFC-BAB6-3298-EE38-92B2BBCFA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/>
              <a:t>Zareagowanie na krzywdzenie dziecka nie jest ingerencją w cudze sprawy osobiste, tak samo jak zareagowanie na kradzież czy wandalizm nie jest wtrącaniem się w cudze życie. Jest to pomoc osobie w potrzebie, która nawet może potencjalnie uratować jej życie.</a:t>
            </a:r>
          </a:p>
          <a:p>
            <a:pPr marL="0" indent="0">
              <a:buNone/>
            </a:pPr>
            <a:r>
              <a:rPr lang="pl-PL" sz="2000" b="1" dirty="0"/>
              <a:t>Interwencja jest procesem, który ma doprowadzić do zmiany sytuacji dziecka i zatrzymać krzywdzenie. Podjęcie tego działania wynika z aktów prawa międzynarodowego, takich jak Konwencja o prawach dziecka, ale także z Konstytucji RP.</a:t>
            </a:r>
          </a:p>
          <a:p>
            <a:pPr marL="0" indent="0">
              <a:buNone/>
            </a:pPr>
            <a:endParaRPr lang="pl-PL" sz="2000" b="1" dirty="0"/>
          </a:p>
          <a:p>
            <a:pPr marL="0" indent="0">
              <a:buNone/>
            </a:pPr>
            <a:r>
              <a:rPr lang="pl-PL" sz="2000" b="1" dirty="0"/>
              <a:t>PAMIĘTAJ:</a:t>
            </a:r>
          </a:p>
          <a:p>
            <a:pPr marL="0" indent="0">
              <a:buNone/>
            </a:pPr>
            <a:r>
              <a:rPr lang="pl-PL" sz="2000" dirty="0"/>
              <a:t>• możliwe, że jesteś pierwszą osobą, która zauważyła lub podejrzewa krzywdę dziecka, i możesz być dla tego dziecka również osobą, która tę krzywdę zatrzyma;</a:t>
            </a:r>
          </a:p>
          <a:p>
            <a:pPr marL="0" indent="0">
              <a:buNone/>
            </a:pPr>
            <a:r>
              <a:rPr lang="pl-PL" sz="2000" dirty="0"/>
              <a:t>• małe dzieci są szczególnie bezbronne i bezradne, ponieważ są całkowicie zależne od najbliższych dorosłych. Jeśli najbliższe osoby je krzywdzą i przemoc nie zostanie zatrzymana, dziecko nie będzie miało jak się obronić, dokąd uciec ani poprosić o pomoc.</a:t>
            </a:r>
          </a:p>
        </p:txBody>
      </p:sp>
    </p:spTree>
    <p:extLst>
      <p:ext uri="{BB962C8B-B14F-4D97-AF65-F5344CB8AC3E}">
        <p14:creationId xmlns:p14="http://schemas.microsoft.com/office/powerpoint/2010/main" val="19132059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B1883A-66BF-AC68-0DDD-A083801B0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solidFill>
                  <a:srgbClr val="009999"/>
                </a:solidFill>
              </a:rPr>
              <a:t>Co, jeśli w wyniku mojej interwencji rodzina zostanie rozbita, a dziecko umieszczone w domu dziecka?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5322EAB-E031-F22C-F50F-CFE5CD4C4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000" dirty="0"/>
              <a:t>Zabezpieczenie dziecka poza rodziną jest ostatnim środkiem, po jaki sięga sąd rodzinny po wykorzystaniu dostępnych prób pomocy rodzinie: wsparcia socjalnego, pomocy asystenta rodziny, przydzielenia kuratora, skierowania rodziców na terapię, objęcia rodziców edukacją psychospołeczną i szeregu innych. W Polsce ponad 72 tysiące dzieci (czyli ok. 1 procent wszystkich dzieci) przebywa w pieczy zastępczej. Zostały zabezpieczone poza rodzinami biologicznymi, ponieważ ich życie lub zdrowie było zagrożone pomimo udzielania rodzicom wsparcia.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b="1" dirty="0"/>
              <a:t>PAMIĘTAJ:</a:t>
            </a:r>
          </a:p>
          <a:p>
            <a:pPr marL="0" indent="0">
              <a:buNone/>
            </a:pPr>
            <a:r>
              <a:rPr lang="pl-PL" sz="2000" dirty="0"/>
              <a:t>• 78% dzieci przebywających w pieczy zastępczej trafia do rodzin zastępczych, a nie do domów dziecka;</a:t>
            </a:r>
          </a:p>
          <a:p>
            <a:pPr marL="0" indent="0">
              <a:buNone/>
            </a:pPr>
            <a:r>
              <a:rPr lang="pl-PL" sz="2000" dirty="0"/>
              <a:t>• większość dzieci przebywających w rodzinach zastępczych wychowuje się w rodzinach zastępczych utworzonych przez dziadków, starsze rodzeństwo i innych krewnych;</a:t>
            </a:r>
          </a:p>
          <a:p>
            <a:pPr marL="0" indent="0">
              <a:buNone/>
            </a:pPr>
            <a:r>
              <a:rPr lang="pl-PL" sz="2000" dirty="0"/>
              <a:t>• pracownicy socjalni podejmując decyzję o zabezpieczeniu dziecka pod opieką osób innych niż rodzice, mają obowiązek w pierwszej kolejności sprawdzić możliwość umieszczenia dziecka u najbliższych, bezpiecznych krewnych. Dom dziecka (piecza instytucjonalna) jest dopiero trzecim preferowanym wyborem po najbliższych krewnych oraz niespokrewnionej rodzinie zastępczej;</a:t>
            </a:r>
          </a:p>
          <a:p>
            <a:pPr marL="0" indent="0">
              <a:buNone/>
            </a:pPr>
            <a:r>
              <a:rPr lang="pl-PL" sz="2000" dirty="0"/>
              <a:t>• wyjęcie dziecka z rodziny nie jest karą dla rodziców. Jest działaniem, które sąd podejmuje po to, aby ochronić życie lub zdrowie dziecka i dać mu szansę bezpiecznego rozwoju.</a:t>
            </a:r>
          </a:p>
        </p:txBody>
      </p:sp>
    </p:spTree>
    <p:extLst>
      <p:ext uri="{BB962C8B-B14F-4D97-AF65-F5344CB8AC3E}">
        <p14:creationId xmlns:p14="http://schemas.microsoft.com/office/powerpoint/2010/main" val="8247158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331D8E-CBD5-0A71-6578-11D51DFB4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solidFill>
                  <a:srgbClr val="009999"/>
                </a:solidFill>
              </a:rPr>
              <a:t>Boję się, że moja interwencja pogorszy sytuację dziecka</a:t>
            </a:r>
            <a:br>
              <a:rPr lang="pl-PL" sz="3200" b="1" dirty="0">
                <a:solidFill>
                  <a:srgbClr val="009999"/>
                </a:solidFill>
              </a:rPr>
            </a:br>
            <a:r>
              <a:rPr lang="pl-PL" sz="3200" b="1" dirty="0">
                <a:solidFill>
                  <a:srgbClr val="009999"/>
                </a:solidFill>
              </a:rPr>
              <a:t>i może je narazić na dalsze krzywdzenie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BDE3D5-6F38-701A-016C-F41495293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b="1" dirty="0"/>
              <a:t>PAMIĘTAJ:</a:t>
            </a:r>
          </a:p>
          <a:p>
            <a:pPr marL="0" indent="0">
              <a:buNone/>
            </a:pPr>
            <a:r>
              <a:rPr lang="pl-PL" sz="2400" dirty="0"/>
              <a:t>• zadbanie o bezpieczeństwo dziecka po jego wyjściu z placówki medycznej nie jest Twoim zadaniem, a zadaniem właściwych służb, którym zgłosiłaś/-eś interwencję. Nie obciążaj się odpowiedzialnością, która nie jest Twoja;</a:t>
            </a:r>
          </a:p>
          <a:p>
            <a:pPr marL="0" indent="0">
              <a:buNone/>
            </a:pPr>
            <a:r>
              <a:rPr lang="pl-PL" sz="2400" dirty="0"/>
              <a:t>• niepodjęcie przez Ciebie interwencji nie poprawi sytuacji dziecka; brak działania może ją jednak pogorszyć. Przemoc ma dynamikę eskalacyjną. Większość rodziców, którzy doprowadzili do trwałych uszkodzeń ciała dziecka miało początkową intencję „skorygowania zachowania dziecka”; zaczynali od stosowania lżejszych kar fizycznych i nie zamierzali go drastycznie skrzywdzić. Do eskalacji przemocy doszło dlatego, że nikt temu wcześniej nie przeszkodził.</a:t>
            </a:r>
          </a:p>
          <a:p>
            <a:pPr marL="0" indent="0">
              <a:buNone/>
            </a:pPr>
            <a:r>
              <a:rPr lang="pl-PL" sz="2400" dirty="0"/>
              <a:t>• dla dziecka doświadczającego krzywdy i/lub zaniedbania sama reakcja osoby z zewnątrz już jest wsparciem.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b="1" dirty="0"/>
              <a:t>Reagując na krzywdę dziecka, dajesz mu sygnał, że nie jest samo i że istnieją dorośli, którym można zaufać.</a:t>
            </a:r>
          </a:p>
        </p:txBody>
      </p:sp>
    </p:spTree>
    <p:extLst>
      <p:ext uri="{BB962C8B-B14F-4D97-AF65-F5344CB8AC3E}">
        <p14:creationId xmlns:p14="http://schemas.microsoft.com/office/powerpoint/2010/main" val="25970665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E2E414-0487-DB93-463E-3AF2E19D5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>
                <a:solidFill>
                  <a:srgbClr val="009999"/>
                </a:solidFill>
              </a:rPr>
              <a:t>Mam za mało czasu i zbyt dużo obowiązków, aby podejmować interwencję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B89F2A-B100-6CB6-5939-84805F263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Nadmiar czasu to luksus, który nie istnieje w ochronie zdrowia. Niektórzy pracownicy obawiają się, że interwencje będą czasochłonne, obciążające i wymagały ich zaangażowania również w późniejszym czasie.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/>
              <a:t>PAMIĘTAJ:</a:t>
            </a:r>
          </a:p>
          <a:p>
            <a:pPr marL="0" indent="0">
              <a:buNone/>
            </a:pPr>
            <a:r>
              <a:rPr lang="pl-PL" dirty="0"/>
              <a:t>• to, że podejmujesz interwencję nie oznacza, że musisz przeprowadzić ją bezpośrednio i osobiście!</a:t>
            </a:r>
          </a:p>
          <a:p>
            <a:pPr marL="0" indent="0">
              <a:buNone/>
            </a:pPr>
            <a:r>
              <a:rPr lang="pl-PL" dirty="0"/>
              <a:t>• zwróć się do przełożonego/-ej i do osoby odpowiadającej za przyjmowanie interwencji (Dyrektor ds. Pielęgniarstwa i Jakości). Przekaż kartę interwencji, komplet informacji oraz dokumentów związanych ze sprawą.</a:t>
            </a:r>
          </a:p>
          <a:p>
            <a:pPr marL="0" indent="0">
              <a:buNone/>
            </a:pPr>
            <a:r>
              <a:rPr lang="pl-PL" dirty="0"/>
              <a:t>• jeśli z różnych powodów nie jest możliwe wykonanie interwencji zgodnie z procedurą (np. ww. osoby są nieobecne, sytuacja jest nagła), należy zawiadomić służby, które podejmą czynności i przejmą interwencję. W takim przypadku sporządź notatkę służbową ze zdarzenia i przekaż ją niezwłocznie osobie odpowiadającej za przyjmowanie interwencji w Szpitalu;</a:t>
            </a:r>
          </a:p>
          <a:p>
            <a:pPr marL="0" indent="0">
              <a:buNone/>
            </a:pPr>
            <a:r>
              <a:rPr lang="pl-PL" dirty="0"/>
              <a:t>• celem wprowadzenia procedur interwencyjnych w Szpitalu jest m.in. ułatwienie skutecznego raportowania niepokojących zdarzeń bez niepotrzebnego obciążania personelu medycznego działaniami pozamedycznymi.</a:t>
            </a:r>
          </a:p>
        </p:txBody>
      </p:sp>
    </p:spTree>
    <p:extLst>
      <p:ext uri="{BB962C8B-B14F-4D97-AF65-F5344CB8AC3E}">
        <p14:creationId xmlns:p14="http://schemas.microsoft.com/office/powerpoint/2010/main" val="24497793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CA17C4-0204-7E03-E3AB-8B9D3579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3200" b="1" dirty="0">
                <a:solidFill>
                  <a:srgbClr val="009999"/>
                </a:solidFill>
              </a:rPr>
              <a:t>Widzę pewne niepokojące sygnały, mogące wskazywać na przemoc,</a:t>
            </a:r>
            <a:br>
              <a:rPr lang="pl-PL" sz="3200" b="1" dirty="0">
                <a:solidFill>
                  <a:srgbClr val="009999"/>
                </a:solidFill>
              </a:rPr>
            </a:br>
            <a:r>
              <a:rPr lang="pl-PL" sz="3200" b="1" dirty="0">
                <a:solidFill>
                  <a:srgbClr val="009999"/>
                </a:solidFill>
              </a:rPr>
              <a:t>ale nie mam wystarczających informacji, pewności ani zachowanej</a:t>
            </a:r>
            <a:br>
              <a:rPr lang="pl-PL" sz="3200" b="1" dirty="0">
                <a:solidFill>
                  <a:srgbClr val="009999"/>
                </a:solidFill>
              </a:rPr>
            </a:br>
            <a:r>
              <a:rPr lang="pl-PL" sz="3200" b="1" dirty="0">
                <a:solidFill>
                  <a:srgbClr val="009999"/>
                </a:solidFill>
              </a:rPr>
              <a:t>ciągłości opieki nad pacjentem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2314EC-9E63-758A-D49A-B0F3653AC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b="1" dirty="0"/>
              <a:t>CO MOŻESZ ZROBIĆ?</a:t>
            </a:r>
          </a:p>
          <a:p>
            <a:pPr marL="0" indent="0">
              <a:buNone/>
            </a:pPr>
            <a:r>
              <a:rPr lang="pl-PL" dirty="0"/>
              <a:t>• Podzielić się swoimi obawami z innymi współpracownikami na zmianie i porównać obserwacje (zasada drugiego oka).</a:t>
            </a:r>
          </a:p>
          <a:p>
            <a:pPr marL="0" indent="0">
              <a:buNone/>
            </a:pPr>
            <a:r>
              <a:rPr lang="pl-PL" dirty="0"/>
              <a:t>• Uważnie obserwować relację opiekuna z dzieckiem.</a:t>
            </a:r>
          </a:p>
          <a:p>
            <a:pPr marL="0" indent="0">
              <a:buNone/>
            </a:pPr>
            <a:r>
              <a:rPr lang="pl-PL" dirty="0"/>
              <a:t>• Odnotować swoje obserwacje.</a:t>
            </a:r>
          </a:p>
          <a:p>
            <a:pPr marL="0" indent="0">
              <a:buNone/>
            </a:pPr>
            <a:r>
              <a:rPr lang="pl-PL" dirty="0"/>
              <a:t>• Przekazać swoje obawy i obserwacje następnej zmianie prosząc, aby kontynuowano obserwację relacji opiekuna z dzieckiem i odnotowano to, co wydaje się niepokojące.</a:t>
            </a:r>
          </a:p>
          <a:p>
            <a:pPr marL="0" indent="0">
              <a:buNone/>
            </a:pPr>
            <a:r>
              <a:rPr lang="pl-PL" dirty="0"/>
              <a:t>• Jeśli po wykonaniu powyższych kroków nie pozbyłaś/-eś się obaw, a Twoi współpracownicy nie podzielają Twojego niepokoju, przekaż sprawę osobie odpowiedzialnej za przyjmowanie interwencji w Szpitalu lub przełożonemu, prosząc o ocenę sytuacji dziecka i podjęcie kroków, jakie wydają się adekwatne.</a:t>
            </a:r>
          </a:p>
        </p:txBody>
      </p:sp>
    </p:spTree>
    <p:extLst>
      <p:ext uri="{BB962C8B-B14F-4D97-AF65-F5344CB8AC3E}">
        <p14:creationId xmlns:p14="http://schemas.microsoft.com/office/powerpoint/2010/main" val="30579201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0D8837-749E-44D8-0577-CCE1D1093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900" b="1" dirty="0">
                <a:solidFill>
                  <a:srgbClr val="009999"/>
                </a:solidFill>
              </a:rPr>
              <a:t>Boję się, że reagując i podejmując interwencję nadmiernie się zaangażuję emocjonalnie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EF59608-1B79-BB20-CB2B-6D1108D8E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b="1" dirty="0"/>
              <a:t>CO MOŻESZ DLA SIEBIE ZROBIĆ?</a:t>
            </a:r>
          </a:p>
          <a:p>
            <a:pPr marL="0" indent="0">
              <a:buNone/>
            </a:pPr>
            <a:r>
              <a:rPr lang="pl-PL" dirty="0"/>
              <a:t>• Kiedy czujesz, że zaczynasz się nadmiernie angażować w sprawę konkretnego skrzywdzonego dziecka, porozmawiaj o tym z innymi pracownikami i poproś ich o ocenę sytuacji.</a:t>
            </a:r>
          </a:p>
          <a:p>
            <a:pPr marL="0" indent="0">
              <a:buNone/>
            </a:pPr>
            <a:r>
              <a:rPr lang="pl-PL" dirty="0"/>
              <a:t>• Porównuj spojrzenia i perspektywy: opinia osób widzących sytuację z boku może Ci pomóc w odzyskaniu dystansu.</a:t>
            </a:r>
          </a:p>
          <a:p>
            <a:pPr marL="0" indent="0">
              <a:buNone/>
            </a:pPr>
            <a:r>
              <a:rPr lang="pl-PL" dirty="0"/>
              <a:t>• Poszukaj dla siebie pomocy i wsparcia.</a:t>
            </a:r>
          </a:p>
        </p:txBody>
      </p:sp>
    </p:spTree>
    <p:extLst>
      <p:ext uri="{BB962C8B-B14F-4D97-AF65-F5344CB8AC3E}">
        <p14:creationId xmlns:p14="http://schemas.microsoft.com/office/powerpoint/2010/main" val="21519849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6D1114-4DA7-F5A3-181C-887C9DDF19D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Ujawnienie krzywdzenia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59C702-D492-426D-C886-FE69A557C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endParaRPr lang="pl-PL" dirty="0"/>
          </a:p>
          <a:p>
            <a:pPr lvl="0"/>
            <a:r>
              <a:rPr lang="pl-PL" sz="2600" dirty="0"/>
              <a:t>W sytuacji ujawnienia krzywdzenia przez dziecko należy stworzyć mu możliwość wypowiedzenia się, przedstawienia swojego zdania/opinii, </a:t>
            </a:r>
            <a:r>
              <a:rPr lang="pl-PL" sz="2600" b="1" dirty="0"/>
              <a:t>pamiętając, że może to być dla dziecka pierwsza i jedyna rozmowa (dziecko może już nie podjąć więcej prób poszukiwania wsparcia). </a:t>
            </a:r>
          </a:p>
          <a:p>
            <a:pPr lvl="0"/>
            <a:r>
              <a:rPr lang="pl-PL" sz="2600" dirty="0"/>
              <a:t>Szczególnie ważne jest, by: </a:t>
            </a:r>
          </a:p>
          <a:p>
            <a:pPr lvl="1"/>
            <a:r>
              <a:rPr lang="pl-PL" dirty="0"/>
              <a:t>wyrazić swoją troskę poprzez deklarację, że się dziecku wierzy;</a:t>
            </a:r>
          </a:p>
          <a:p>
            <a:pPr lvl="1"/>
            <a:r>
              <a:rPr lang="pl-PL" dirty="0"/>
              <a:t>zapewnić dziecko, że dobrze uczyniło podejmując rozmowę o doznanej krzywdzie;</a:t>
            </a:r>
          </a:p>
          <a:p>
            <a:pPr lvl="1"/>
            <a:r>
              <a:rPr lang="pl-PL" dirty="0"/>
              <a:t>wyjaśniać dziecku, że nie jest winne zaistniałej sytuacji;</a:t>
            </a:r>
          </a:p>
          <a:p>
            <a:pPr lvl="1"/>
            <a:r>
              <a:rPr lang="pl-PL" dirty="0"/>
              <a:t>jednoznacznie negatywnie ocenić każdą formę przemocy, dając wyraźny sygnał, że jest ona niedopuszczalna i należy jej zapobiegać/powstrzymać;</a:t>
            </a:r>
          </a:p>
          <a:p>
            <a:pPr lvl="1"/>
            <a:r>
              <a:rPr lang="pl-PL" dirty="0"/>
              <a:t>należy odpowiednio poinformować dziecko, kto i jak zajmie się sprawą, w tym udzielić mu informacji, że podjęte zostaną działania zapewniające mu bezpieczeństwo.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748646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20B8AC-BD5C-F6C6-AA9B-1AA4EA8D4C6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Prawo do prywatności w zakresie leczenia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4BD8F3-6F05-6D34-DEB7-32FD9BD8C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pPr lvl="0"/>
            <a:endParaRPr lang="pl-PL" sz="2200" dirty="0"/>
          </a:p>
          <a:p>
            <a:pPr lvl="0"/>
            <a:r>
              <a:rPr lang="pl-PL" sz="2200" dirty="0"/>
              <a:t>Każdy członek personelu ma obowiązek szanować prawo dziecka do prywatności. Należy poinformować dziecko o tym, że ma prawo do poufności ze strony personelu medycznego, jeśli dana informacja nie zagraża życiu lub zdrowiu dziecka i dotrzymanie poufności nie wiąże się ze złamaniem prawa. Jeśli zajdzie potrzeba ochrony dziecka bądź wystąpi inna sytuacja, z którą wiąże się ujawnienie określonych danych na temat dziecka, należy go o tym jak najszybciej powiadomić, wyjaśniając sytuację. </a:t>
            </a:r>
          </a:p>
          <a:p>
            <a:pPr lvl="0"/>
            <a:r>
              <a:rPr lang="pl-PL" sz="2200" dirty="0"/>
              <a:t>W trakcie badania należy, w miarę możliwości zapewnić, że podczas badania dziecka obecny jest rodzic, opiekun dziecka lub inna osoba bliska wskazana przez dziecko, chyba że dziecko sobie tego nie życzy. </a:t>
            </a:r>
          </a:p>
          <a:p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244026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6BD1AF-01F8-15C1-701F-C71E4DE7F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92300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l-PL" dirty="0"/>
              <a:t>Koordynatorzy prowadzący nadzór nad realizacją standardów ochrony małoletnich w Szpitalu Rydygiera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8860B1-FC58-45E0-534C-00EC3FB95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200" b="1" dirty="0"/>
          </a:p>
          <a:p>
            <a:endParaRPr lang="pl-PL" sz="2200" b="1" dirty="0"/>
          </a:p>
          <a:p>
            <a:r>
              <a:rPr lang="pl-PL" sz="2200" b="1" dirty="0"/>
              <a:t>Zofia Foryś – Dyrektor ds. Pielęgniarstwa i Jakości  tel. +48 12 646 8402</a:t>
            </a:r>
          </a:p>
          <a:p>
            <a:r>
              <a:rPr lang="pl-PL" sz="2200" b="1" dirty="0"/>
              <a:t>Ewa Wojtas – Pełnomocnik ds. Praw Pacjenta,  tel. +48 12 6464 8349 </a:t>
            </a:r>
            <a:r>
              <a:rPr lang="pl-PL" sz="2200" b="1" dirty="0">
                <a:solidFill>
                  <a:srgbClr val="FF0000"/>
                </a:solidFill>
              </a:rPr>
              <a:t>(zastępstwo)</a:t>
            </a:r>
            <a:br>
              <a:rPr lang="pl-PL" sz="2200" dirty="0"/>
            </a:br>
            <a:endParaRPr lang="pl-PL" sz="2200" dirty="0"/>
          </a:p>
          <a:p>
            <a:r>
              <a:rPr lang="pl-PL" sz="2200" dirty="0"/>
              <a:t>Zakres odpowiedzialności:</a:t>
            </a:r>
          </a:p>
          <a:p>
            <a:pPr lvl="1"/>
            <a:endParaRPr lang="pl-PL" sz="22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F3E1414-4F47-1674-4F3C-F6318AD39E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027209"/>
              </p:ext>
            </p:extLst>
          </p:nvPr>
        </p:nvGraphicFramePr>
        <p:xfrm>
          <a:off x="838200" y="4455637"/>
          <a:ext cx="10177463" cy="213752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177463">
                  <a:extLst>
                    <a:ext uri="{9D8B030D-6E8A-4147-A177-3AD203B41FA5}">
                      <a16:colId xmlns:a16="http://schemas.microsoft.com/office/drawing/2014/main" val="258335141"/>
                    </a:ext>
                  </a:extLst>
                </a:gridCol>
              </a:tblGrid>
              <a:tr h="509310">
                <a:tc>
                  <a:txBody>
                    <a:bodyPr/>
                    <a:lstStyle/>
                    <a:p>
                      <a:pPr marR="113030">
                        <a:buNone/>
                      </a:pPr>
                      <a:r>
                        <a:rPr lang="pl-PL" sz="2000" dirty="0">
                          <a:effectLst/>
                        </a:rPr>
                        <a:t>nadzór nad prawidłowym stosowaniem standardów ochrony dziecka w Spółce oraz ich aktualność</a:t>
                      </a:r>
                      <a:endParaRPr lang="pl-PL" sz="3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31878132"/>
                  </a:ext>
                </a:extLst>
              </a:tr>
              <a:tr h="5093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2000" dirty="0">
                          <a:effectLst/>
                        </a:rPr>
                        <a:t>przyjmowanie zgłoszeń o zdarzeniach zagrażających małoletniemu</a:t>
                      </a:r>
                      <a:endParaRPr lang="pl-PL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64731253"/>
                  </a:ext>
                </a:extLst>
              </a:tr>
              <a:tr h="101861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2000" dirty="0">
                          <a:effectLst/>
                        </a:rPr>
                        <a:t>opracowanie planu wsparcia dziecka i monitorowanie jego realizacji</a:t>
                      </a:r>
                      <a:endParaRPr lang="pl-PL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2154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9055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5570E2-7455-87AE-A67D-11A2DC54F50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Prawo do prywatności w zakresie leczenia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5A53BA-E411-95AD-95C5-FB99371401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2000" dirty="0"/>
              <a:t>Omawiając sytuację zdrowotną dziecka i podejmując decyzje dotyczące dziecka, należy traktować je podmiotowo, zwracać się bezpośrednio do dziecka, szanować prawo dziecka do autonomii, dawać mu poczucie sprawczości i wpływu na to, co się z nim dzieje w trakcie leczenia. Należy jednak pamiętać, że decyzje i wybory podejmowane przez dziecko powinny dotyczyć spraw na miarę jego wieku, etapu rozwoju i możliwości poznawczych oraz z uwzględnieniem jego bezpieczeństwa. </a:t>
            </a:r>
          </a:p>
          <a:p>
            <a:r>
              <a:rPr lang="pl-PL" sz="2000" dirty="0"/>
              <a:t>Należy respektować prawo pacjentów, którzy ukończyli 16 lat, do współdecydowania o własnym zdrowiu oraz metodach leczenia i otrzymywania pełnych informacji w tym zakresie. </a:t>
            </a:r>
          </a:p>
          <a:p>
            <a:pPr lvl="0"/>
            <a:r>
              <a:rPr lang="pl-PL" sz="2000" dirty="0"/>
              <a:t>Podczas czynności pielęgnacyjnych, higienicznych i związanych z ochroną zdrowia kontakt fizyczny z dzieckiem należy ograniczyć do czynności niezbędnych, adekwatnych do wieku i  rozwoju dziecka i przeprowadzać je dbając o komfort pacjenta i z poszanowaniem jego godności i intymności. </a:t>
            </a:r>
          </a:p>
          <a:p>
            <a:pPr lvl="0"/>
            <a:r>
              <a:rPr lang="pl-PL" sz="2000" dirty="0"/>
              <a:t>Należy zawsze uprzedzać o swoim działaniu, pytać o zgodę opiekuna dziecka lub samo dziecko. Podczas badania medycznego należy odsłaniać ciało dziecka partiami. W trakcie badania dziecku powinien towarzyszyć opiekun lub inna osoba z personelu, chyba że dziecko sobie tego nie życzy.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3139918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B6833E-6B86-587B-8750-5878BB78A60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Prawo do prywatności w zakresie leczenia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B7D732-E3E3-052C-B0AF-C03E9E2C3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pPr lvl="0"/>
            <a:r>
              <a:rPr lang="pl-PL" sz="2000" dirty="0"/>
              <a:t>Kontakt fizyczny z dzieckiem niezwiązany z udzielaniem świadczenia medycznego czy pielęgnacją może odbywać się wyłącznie za zgodą dziecka i zgodnie z jego potrzebą. Przed przytuleniem, pogłaskaniem czy wzięciem dziecko na kolana, aby np. je pocieszyć lub uspokoić, należy zapytać je, czy tego potrzebuje. </a:t>
            </a:r>
          </a:p>
          <a:p>
            <a:pPr lvl="0"/>
            <a:r>
              <a:rPr lang="pl-PL" sz="2000" dirty="0"/>
              <a:t>W przypadku pracy z dzieckiem, które doświadczyło krzywdzenia, w tym seksualnego, fizycznego bądź zaniedbania należy zachować ostrożność i dystans w celu ochrony dziecka. Zawsze należy tłumaczyć dziecku jakie i dlaczego stawiamy granice. </a:t>
            </a:r>
          </a:p>
          <a:p>
            <a:pPr lvl="0"/>
            <a:r>
              <a:rPr lang="pl-PL" sz="2000" dirty="0"/>
              <a:t>Należy uszanować trudne emocje dziecka związane z pobytem w podmiocie, jego prawo do zmiany nastroju, zmiany zdania oraz potrzebę oswojenia się z nową sytuacją i miejscem.</a:t>
            </a:r>
          </a:p>
          <a:p>
            <a:pPr lvl="0"/>
            <a:r>
              <a:rPr lang="pl-PL" sz="2000" dirty="0"/>
              <a:t>Każde dziecko ma prawo, aby opiekunowie towarzyszyli mu podczas leczenia i korzystania ze świadczeń medycznych, zawsze gdy tego potrzebuje. Należy zadbać o to, aby opiekun był informowany o bieżącej sytuacji medycznej dziecka, a także uwzględniać rolę opiekuna w opiece nad dzieckiem, przygotowaniu go do leczenia i uspokajaniu dziecka.</a:t>
            </a:r>
          </a:p>
          <a:p>
            <a:pPr lvl="0"/>
            <a:r>
              <a:rPr lang="pl-PL" sz="2000" dirty="0"/>
              <a:t>Należy poinformować dziecko i opiekunów o zasadach obowiązujących w Szpitalu i podkreślać znaczenie ich przestrzegania dla minimalizowania dyskomfortu wszystkich pacjentów. </a:t>
            </a:r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6924636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AB767C-9475-85FF-D6F9-5660183B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957" y="469512"/>
            <a:ext cx="5810250" cy="2502287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l-PL" dirty="0"/>
              <a:t>Zasady bezpiecznych relacji personel–dziecko, w tym zachowania niedopuszczalne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50AA7947-5EAA-B9C4-EF50-C79B045DC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507" y="162529"/>
            <a:ext cx="5143431" cy="6532942"/>
          </a:xfrm>
          <a:prstGeom prst="rect">
            <a:avLst/>
          </a:prstGeom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4E04B974-2EA7-5B52-D4F4-5B438984F178}"/>
              </a:ext>
            </a:extLst>
          </p:cNvPr>
          <p:cNvSpPr txBox="1"/>
          <p:nvPr/>
        </p:nvSpPr>
        <p:spPr>
          <a:xfrm>
            <a:off x="1471613" y="4559855"/>
            <a:ext cx="4100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Załącznik 1 do procedury QP-06/ISO</a:t>
            </a:r>
          </a:p>
        </p:txBody>
      </p:sp>
      <p:sp>
        <p:nvSpPr>
          <p:cNvPr id="8" name="Strzałka: w prawo 7">
            <a:extLst>
              <a:ext uri="{FF2B5EF4-FFF2-40B4-BE49-F238E27FC236}">
                <a16:creationId xmlns:a16="http://schemas.microsoft.com/office/drawing/2014/main" id="{2E0A9CE1-CA06-5318-5771-17861BAB8DA4}"/>
              </a:ext>
            </a:extLst>
          </p:cNvPr>
          <p:cNvSpPr/>
          <p:nvPr/>
        </p:nvSpPr>
        <p:spPr>
          <a:xfrm flipH="1">
            <a:off x="5474459" y="4515920"/>
            <a:ext cx="1243082" cy="45720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11795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87B19E-A1D6-D06D-5EEC-A2FB7753A68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pl-PL" sz="3200" dirty="0"/>
              <a:t>Zasady bezpiecznego dostępu do Internetu i korzystania z telefonów komórkowych oraz innych urządzeń elektronicznych (typu tablet, odtwarzacz muzyki, laptop) na terenie Spółki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B8713C-960C-400D-FF7E-8C46B9341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endParaRPr lang="pl-PL" dirty="0"/>
          </a:p>
          <a:p>
            <a:pPr lvl="0"/>
            <a:r>
              <a:rPr lang="pl-PL" dirty="0"/>
              <a:t>Dostęp do Internetu dla osób nie będących pracownikami Spółki (pacjentów, osób odwiedzających, gości) odbywa się </a:t>
            </a:r>
            <a:r>
              <a:rPr lang="pl-PL" b="1" dirty="0"/>
              <a:t>wyłącznie</a:t>
            </a:r>
            <a:r>
              <a:rPr lang="pl-PL" dirty="0"/>
              <a:t> z wykorzystaniem dedykowanej do tego celu sieci, odseparowanej fizycznie/ logicznie od sieci szpitalnej.</a:t>
            </a:r>
          </a:p>
          <a:p>
            <a:pPr lvl="0"/>
            <a:r>
              <a:rPr lang="pl-PL" dirty="0"/>
              <a:t>Sieć jest dostępna po wpisaniu loginu i hasła (dostępnego na tablicach informacyjnych).</a:t>
            </a:r>
          </a:p>
          <a:p>
            <a:pPr lvl="0"/>
            <a:r>
              <a:rPr lang="pl-PL" dirty="0"/>
              <a:t>Sieć internetowa jest </a:t>
            </a:r>
            <a:r>
              <a:rPr lang="pl-PL" b="1" dirty="0"/>
              <a:t>zabezpieczona przed niebezpiecznymi treściami</a:t>
            </a:r>
            <a:r>
              <a:rPr lang="pl-PL" dirty="0"/>
              <a:t>. </a:t>
            </a:r>
          </a:p>
          <a:p>
            <a:pPr lvl="0"/>
            <a:r>
              <a:rPr lang="pl-PL" dirty="0"/>
              <a:t>Szczegółowo zasady zabezpieczenia sieci internetowych opisuje Polityka Bezpieczeństwa Informacji Spółki.</a:t>
            </a:r>
          </a:p>
          <a:p>
            <a:pPr lvl="0"/>
            <a:r>
              <a:rPr lang="pl-PL" dirty="0"/>
              <a:t>Pacjent ma prawo korzystać na terenie Spółki z telefonu komórkowego oraz innych urządzeń elektronicznych, o ile korzystanie z ww. urządzeń nie zakłóca spokoju innych pacjentów oraz korzystanie z ww. urządzeń nie wpływa negatywnie na proces diagnostyczno-terapeutyczny. </a:t>
            </a:r>
          </a:p>
          <a:p>
            <a:pPr lvl="0"/>
            <a:r>
              <a:rPr lang="pl-PL" dirty="0"/>
              <a:t>Pacjenci posiadają telefony komórkowe oraz inny sprzęt elektroniczny na własną odpowiedzialność i za zgodą rodziców/ opiekunów prawnych.</a:t>
            </a:r>
          </a:p>
          <a:p>
            <a:pPr lvl="0"/>
            <a:r>
              <a:rPr lang="pl-PL" dirty="0"/>
              <a:t>Spółka nie ponosi odpowiedzialności za zaginięcie lub zniszczenie, czy kradzież sprzętu, o ile nie jest on przekazany do depozytu szpitalnego.</a:t>
            </a:r>
          </a:p>
          <a:p>
            <a:r>
              <a:rPr lang="pl-PL" u="sng" dirty="0"/>
              <a:t>Za zapewnienie bezpiecznego korzystania z Internetu przez małoletnich odpowiada Inspektor Ochrony Danych.</a:t>
            </a:r>
          </a:p>
          <a:p>
            <a:pPr lvl="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409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289259-0141-6AD8-71EE-4B836C4F071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Ochrona wizerunku małoletnich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CA827B-4930-2888-6D83-64D4A4CE0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pl-PL" sz="2000" dirty="0"/>
          </a:p>
          <a:p>
            <a:pPr lvl="0"/>
            <a:r>
              <a:rPr lang="pl-PL" sz="2000" dirty="0"/>
              <a:t>Zakazane jest </a:t>
            </a:r>
            <a:r>
              <a:rPr lang="pl-PL" sz="2000" b="1" dirty="0"/>
              <a:t>utrwalanie wizerunku dziecka </a:t>
            </a:r>
            <a:r>
              <a:rPr lang="pl-PL" sz="2000" dirty="0"/>
              <a:t>(filmowanie, fotografowanie, nagrywanie głosu dziecka) na terenie Spółki bez </a:t>
            </a:r>
            <a:r>
              <a:rPr lang="pl-PL" sz="2000" b="1" dirty="0"/>
              <a:t>pisemnej zgody opiekuna dziecka</a:t>
            </a:r>
            <a:r>
              <a:rPr lang="pl-PL" sz="2000" dirty="0"/>
              <a:t>. </a:t>
            </a:r>
          </a:p>
          <a:p>
            <a:pPr lvl="0"/>
            <a:r>
              <a:rPr lang="pl-PL" sz="2000" dirty="0"/>
              <a:t>Jeżeli wizerunek dziecka stanowi jedynie szczegół całości, takiej jak: zgromadzenie, krajobraz, publiczna impreza, zgoda opiekuna na utrwalanie wizerunku dziecka nie jest wymagana.</a:t>
            </a:r>
          </a:p>
          <a:p>
            <a:pPr lvl="0"/>
            <a:r>
              <a:rPr lang="pl-PL" sz="2000" dirty="0"/>
              <a:t>Szczegółowo zasady przetwarzania danych osobowych i informacja o przetwarzaniu danych osobowych w związku z prowadzeniem monitoringu wizyjnego na terenie Spółki określa regulamin organizacyjny Spółki oraz informacje dostępne są na stronie internetowej. </a:t>
            </a:r>
          </a:p>
        </p:txBody>
      </p:sp>
    </p:spTree>
    <p:extLst>
      <p:ext uri="{BB962C8B-B14F-4D97-AF65-F5344CB8AC3E}">
        <p14:creationId xmlns:p14="http://schemas.microsoft.com/office/powerpoint/2010/main" val="14708508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8F9464-9B51-200C-8AEE-AC543ED2478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Zasady rekrutacji personelu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24E37C1-92BC-F165-1FA5-8537F5F8A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endParaRPr lang="pl-PL" sz="2200" dirty="0"/>
          </a:p>
          <a:p>
            <a:pPr lvl="0"/>
            <a:r>
              <a:rPr lang="pl-PL" sz="2200" dirty="0"/>
              <a:t>Za proces rekrutacji odpowiada osoba właściwa merytorycznie oraz Dział Zarządzania Zasobami Ludzkimi.</a:t>
            </a:r>
          </a:p>
          <a:p>
            <a:pPr lvl="0"/>
            <a:r>
              <a:rPr lang="pl-PL" sz="2200" dirty="0"/>
              <a:t>Kandydat do pracy lub współpracy w jakiejkolwiek innej formie (umowa cywilnoprawna, wolontariat, praktyka zawodowa, staż itp.) związanej z leczeniem dzieci podlega weryfikacji w Rejestrze Sprawców Przestępstw na Tle Seksualnym. </a:t>
            </a:r>
          </a:p>
          <a:p>
            <a:pPr lvl="0"/>
            <a:r>
              <a:rPr lang="pl-PL" sz="2200" dirty="0"/>
              <a:t>Kandydat do pracy lub współpracy w jakiejkolwiek innej formie (umowa cywilnoprawna, wolontariat, praktyka zawodowa, staż itp.) związanej z leczeniem dzieci ma obowiązek dostarczyć informacje z Krajowego Rejestru Karnego w zakresie przestępstw określonych w </a:t>
            </a:r>
            <a:r>
              <a:rPr lang="pl-PL" sz="2200" u="sng" dirty="0">
                <a:hlinkClick r:id="rId2"/>
              </a:rPr>
              <a:t>rozdziale XIX</a:t>
            </a:r>
            <a:r>
              <a:rPr lang="pl-PL" sz="2200" dirty="0"/>
              <a:t> i </a:t>
            </a:r>
            <a:r>
              <a:rPr lang="pl-PL" sz="2200" u="sng" dirty="0">
                <a:hlinkClick r:id="rId3"/>
              </a:rPr>
              <a:t>XXV</a:t>
            </a:r>
            <a:r>
              <a:rPr lang="pl-PL" sz="2200" dirty="0"/>
              <a:t> Kodeksu karnego, w </a:t>
            </a:r>
            <a:r>
              <a:rPr lang="pl-PL" sz="2200" u="sng" dirty="0">
                <a:hlinkClick r:id="rId4"/>
              </a:rPr>
              <a:t>art. 189a</a:t>
            </a:r>
            <a:r>
              <a:rPr lang="pl-PL" sz="2200" dirty="0"/>
              <a:t> i </a:t>
            </a:r>
            <a:r>
              <a:rPr lang="pl-PL" sz="2200" u="sng" dirty="0">
                <a:hlinkClick r:id="rId5"/>
              </a:rPr>
              <a:t>art. 207</a:t>
            </a:r>
            <a:r>
              <a:rPr lang="pl-PL" sz="2200" dirty="0"/>
              <a:t> Kodeksu karnego oraz w </a:t>
            </a:r>
            <a:r>
              <a:rPr lang="pl-PL" sz="2200" u="sng" dirty="0">
                <a:hlinkClick r:id="rId6"/>
              </a:rPr>
              <a:t>ustawie</a:t>
            </a:r>
            <a:r>
              <a:rPr lang="pl-PL" sz="2200" dirty="0"/>
              <a:t> z dnia 29 lipca 2005 r. o przeciwdziałaniu narkomanii (Dz. U. z 2023 r. poz. 1939 z późn. Zm.), lub za odpowiadające tym przestępstwom czyny zabronione określone w przepisach prawa obcego.</a:t>
            </a:r>
          </a:p>
        </p:txBody>
      </p:sp>
    </p:spTree>
    <p:extLst>
      <p:ext uri="{BB962C8B-B14F-4D97-AF65-F5344CB8AC3E}">
        <p14:creationId xmlns:p14="http://schemas.microsoft.com/office/powerpoint/2010/main" val="30339382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144E27-3B7F-016A-BEA3-8CBFD571A51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Szkolenia i ewaluacja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FF2377-837A-B9FA-62E7-0C99064E1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pl-PL" sz="2200" dirty="0"/>
          </a:p>
          <a:p>
            <a:pPr lvl="0"/>
            <a:r>
              <a:rPr lang="pl-PL" sz="2200" dirty="0"/>
              <a:t>Szkolenie w zakresie standardów przeprowadza się co 2 lata dla całego personelu podmiotu.</a:t>
            </a:r>
          </a:p>
          <a:p>
            <a:pPr lvl="0"/>
            <a:r>
              <a:rPr lang="pl-PL" sz="2200" dirty="0"/>
              <a:t>Każdy nowo przyjęty członek personelu przechodzi przeszkolenie w zakresie standardów (szkolenie przeprowadza Dyrektor ds. Pielęgniarstwa i Jakości).</a:t>
            </a:r>
          </a:p>
          <a:p>
            <a:r>
              <a:rPr lang="pl-PL" sz="2200" dirty="0"/>
              <a:t>Ocenę skuteczności obowiązujących wytycznych i procedur w zakresie skutecznej ochrony dzieci przed krzywdzeniem, poprzez przeprowadzenie ankiety na temat stanu znajomości i przestrzegania standardów ochrony dzieci oraz potrzeby wprowadzenia zmian w tych standardach, przeprowadza się co 2 lata dla personelu podmiotu.</a:t>
            </a:r>
          </a:p>
          <a:p>
            <a:pPr lvl="0"/>
            <a:endParaRPr lang="pl-PL" sz="2200" dirty="0"/>
          </a:p>
          <a:p>
            <a:pPr lvl="0"/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336498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1A19DC-4EC7-8172-7A61-CB874AC38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49438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l-PL" dirty="0"/>
              <a:t>Koordynatorzy prowadzący nadzór nad realizacją standardów ochrony małoletnich w Szpitalu Rydygiera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0C1749-DF16-5529-ACBC-3489C693F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200" b="1" dirty="0"/>
          </a:p>
          <a:p>
            <a:endParaRPr lang="pl-PL" sz="2200" b="1" dirty="0"/>
          </a:p>
          <a:p>
            <a:r>
              <a:rPr lang="pl-PL" sz="2200" b="1" dirty="0"/>
              <a:t>Jacek Dziedzic – Inspektor Ochrony Danych, tel.+48 12 646 8888</a:t>
            </a:r>
          </a:p>
          <a:p>
            <a:r>
              <a:rPr lang="pl-PL" sz="2200" b="1" dirty="0"/>
              <a:t>Dominik Seweryn – Kierownik Działu Informatyki, tel.+48 12 646 8005 </a:t>
            </a:r>
            <a:r>
              <a:rPr lang="pl-PL" sz="2200" b="1" dirty="0">
                <a:solidFill>
                  <a:srgbClr val="FF0000"/>
                </a:solidFill>
              </a:rPr>
              <a:t>(zastępstwo)</a:t>
            </a:r>
            <a:br>
              <a:rPr lang="pl-PL" sz="2200" dirty="0"/>
            </a:br>
            <a:endParaRPr lang="pl-PL" sz="2200" dirty="0"/>
          </a:p>
          <a:p>
            <a:r>
              <a:rPr lang="pl-PL" sz="2200" dirty="0"/>
              <a:t>Zakres odpowiedzialności: </a:t>
            </a:r>
          </a:p>
          <a:p>
            <a:pPr lvl="1"/>
            <a:r>
              <a:rPr lang="pl-PL" dirty="0"/>
              <a:t>zapewnienie bezpiecznych warunków korzystania przez dziecko z sieci teleinformatycznych, w tym Internetu na terenie Spółki</a:t>
            </a:r>
            <a:endParaRPr lang="pl-PL" sz="2200" dirty="0"/>
          </a:p>
        </p:txBody>
      </p:sp>
    </p:spTree>
    <p:extLst>
      <p:ext uri="{BB962C8B-B14F-4D97-AF65-F5344CB8AC3E}">
        <p14:creationId xmlns:p14="http://schemas.microsoft.com/office/powerpoint/2010/main" val="279033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1A55D0-41D0-FE53-A4F1-0E92F445CB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pl-PL" dirty="0"/>
              <a:t>Rodzaje zagrożeń bezpieczeństwa dzieci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8ACADC-48EA-E444-DCAA-CB35654E0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endParaRPr lang="pl-PL" dirty="0"/>
          </a:p>
          <a:p>
            <a:pPr lvl="0"/>
            <a:r>
              <a:rPr lang="pl-PL" dirty="0"/>
              <a:t>istnieje podejrzenie popełnienia przestępstwo na szkodę dziecka, np. wykorzystanie seksualne, znęcanie się nad dzieckiem lub  popełniono przestępstwo;</a:t>
            </a:r>
          </a:p>
          <a:p>
            <a:pPr lvl="0"/>
            <a:r>
              <a:rPr lang="pl-PL" dirty="0"/>
              <a:t>doszło do innej formy krzywdzenia, niebędącej przestępstwem, takiej jak np. krzyk, kary fizyczne, poniżanie;</a:t>
            </a:r>
          </a:p>
          <a:p>
            <a:pPr lvl="0"/>
            <a:r>
              <a:rPr lang="pl-PL" dirty="0"/>
              <a:t>doszło do zaniedbania potrzeb życiowych dziecka (np. związanych z żywieniem, higieną czy zdrowiem).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52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Działania na szkodę dziecka mogą być podejmowane przez:</a:t>
            </a:r>
          </a:p>
          <a:p>
            <a:pPr lvl="0"/>
            <a:r>
              <a:rPr lang="pl-PL" dirty="0"/>
              <a:t>rodziców/opiekunów prawnych dziecka,</a:t>
            </a:r>
          </a:p>
          <a:p>
            <a:pPr lvl="0"/>
            <a:r>
              <a:rPr lang="pl-PL" dirty="0"/>
              <a:t>inne osoby dorosłe (personel, inne osoby trzecie, w tym o nieustalonej tożsamości),</a:t>
            </a:r>
          </a:p>
          <a:p>
            <a:pPr lvl="0"/>
            <a:r>
              <a:rPr lang="pl-PL" dirty="0"/>
              <a:t>inne dziecko.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7892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4B5ECD0-48A4-D6D4-AC15-112DD0B4C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213" y="2279650"/>
            <a:ext cx="10515600" cy="1325563"/>
          </a:xfrm>
        </p:spPr>
        <p:txBody>
          <a:bodyPr/>
          <a:lstStyle/>
          <a:p>
            <a:pPr algn="ctr"/>
            <a:r>
              <a:rPr lang="pl-PL" dirty="0"/>
              <a:t>CZYNNIKI RYZYKA</a:t>
            </a:r>
          </a:p>
        </p:txBody>
      </p:sp>
    </p:spTree>
    <p:extLst>
      <p:ext uri="{BB962C8B-B14F-4D97-AF65-F5344CB8AC3E}">
        <p14:creationId xmlns:p14="http://schemas.microsoft.com/office/powerpoint/2010/main" val="3560273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4072B58-D7F4-5241-D741-41D53955F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7" y="256381"/>
            <a:ext cx="5157787" cy="823912"/>
          </a:xfrm>
        </p:spPr>
        <p:txBody>
          <a:bodyPr/>
          <a:lstStyle/>
          <a:p>
            <a:r>
              <a:rPr lang="pl-PL" dirty="0"/>
              <a:t>Czynniki ryzyka związane z dzieckiem, jego rodziną i środowiskiem, np.: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6C46D91-902B-E59C-2306-33EDB7FA1F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228725"/>
            <a:ext cx="5157787" cy="520065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pl-PL" dirty="0"/>
              <a:t>okoliczności narodzin – przedwczesne narodziny, niska masa urodzeniowa, urodzenie się mniej niż 18 miesięcy od poprzedniego porodu matki, </a:t>
            </a:r>
          </a:p>
          <a:p>
            <a:pPr lvl="0"/>
            <a:r>
              <a:rPr lang="pl-PL" dirty="0"/>
              <a:t>wiek – młodsze dzieci są bardziej narażone na krzywdzenie ze strony opiekunów,</a:t>
            </a:r>
          </a:p>
          <a:p>
            <a:pPr lvl="0"/>
            <a:r>
              <a:rPr lang="pl-PL" dirty="0"/>
              <a:t>płeć, w przypadku wykorzystywania seksualnego częściej dotyczy dziewczynek,</a:t>
            </a:r>
          </a:p>
          <a:p>
            <a:pPr lvl="0"/>
            <a:r>
              <a:rPr lang="pl-PL" dirty="0"/>
              <a:t>niepełnosprawność, choroby przewlekłe, choroby psychiczne,</a:t>
            </a:r>
          </a:p>
          <a:p>
            <a:pPr lvl="0"/>
            <a:r>
              <a:rPr lang="pl-PL" dirty="0"/>
              <a:t>samotne rodzicielstwo, niespokrewnieni dorośli, rodziny zastępcze, inne dzieci w placówkach opiekuńczo - wychowawczych,</a:t>
            </a:r>
          </a:p>
          <a:p>
            <a:pPr lvl="0"/>
            <a:r>
              <a:rPr lang="pl-PL" dirty="0"/>
              <a:t>doświadczanie przemocy przez rodziców, przemoc wobec innych członków rodziny,</a:t>
            </a:r>
          </a:p>
          <a:p>
            <a:pPr lvl="0"/>
            <a:r>
              <a:rPr lang="pl-PL" dirty="0"/>
              <a:t>uzależnienie rodziców, nieodpowiednie metody wychowawcze,</a:t>
            </a:r>
          </a:p>
          <a:p>
            <a:pPr lvl="0"/>
            <a:r>
              <a:rPr lang="pl-PL" dirty="0"/>
              <a:t>izolacja społeczna, deprywacja, ubóstwo, przemoc, patologia w środowisku zamieszkania rodziny.</a:t>
            </a:r>
          </a:p>
          <a:p>
            <a:endParaRPr lang="pl-PL" dirty="0"/>
          </a:p>
        </p:txBody>
      </p:sp>
      <p:sp>
        <p:nvSpPr>
          <p:cNvPr id="6" name="Symbol zastępczy tekstu 5">
            <a:extLst>
              <a:ext uri="{FF2B5EF4-FFF2-40B4-BE49-F238E27FC236}">
                <a16:creationId xmlns:a16="http://schemas.microsoft.com/office/drawing/2014/main" id="{3F0ADFD9-CF56-DDE4-BBF8-4DFF8FB384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8" y="256381"/>
            <a:ext cx="5183188" cy="823912"/>
          </a:xfrm>
        </p:spPr>
        <p:txBody>
          <a:bodyPr/>
          <a:lstStyle/>
          <a:p>
            <a:r>
              <a:rPr lang="pl-PL" dirty="0"/>
              <a:t>Czynniki ryzyka podczas udzielania świadczeń zdrowotnych, m.in.: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2E1002E2-8D60-6AD8-1FFB-48674B9C21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228725"/>
            <a:ext cx="5183188" cy="520065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pl-PL" dirty="0"/>
              <a:t>potencjalne sytuacje ryzyka: badanie dziecka, bez obecności innej osoby dorosłej – innego członka personelu lub rodzica/ opiekuna, samodzielne wykonywanie czynności higienicznych przy dziecku, w tym mycie przed zabiegiem operacyjnym,</a:t>
            </a:r>
          </a:p>
          <a:p>
            <a:pPr lvl="0"/>
            <a:r>
              <a:rPr lang="pl-PL" dirty="0"/>
              <a:t>niezgłaszanie zachowań, które mogą naruszać dobro dziecka i pozwalanie na niezgłaszanie niepokojących praktyk, </a:t>
            </a:r>
          </a:p>
          <a:p>
            <a:pPr lvl="0"/>
            <a:r>
              <a:rPr lang="pl-PL" dirty="0"/>
              <a:t>niezwracanie uwagi na potrzeby dziecka, np. wymuszanie ćwiczeń fizjoterapeutycznych, mimo wyraźnego sprzeciwu,</a:t>
            </a:r>
          </a:p>
          <a:p>
            <a:pPr lvl="0"/>
            <a:r>
              <a:rPr lang="pl-PL" dirty="0"/>
              <a:t>używanie agresywnego, wulgarnego języka, obrażanie innych członków personelu medycznego lub obrażanie rodzica/ opiekuna,</a:t>
            </a:r>
          </a:p>
          <a:p>
            <a:pPr lvl="0"/>
            <a:r>
              <a:rPr lang="pl-PL" dirty="0"/>
              <a:t>nieodpowiednie relacje dziecko - dorosły – nadużywanie pozycji autorytetu,</a:t>
            </a:r>
          </a:p>
          <a:p>
            <a:pPr lvl="0"/>
            <a:r>
              <a:rPr lang="pl-PL" dirty="0"/>
              <a:t>dyskryminowanie i nierówne traktowanie,</a:t>
            </a:r>
          </a:p>
          <a:p>
            <a:pPr lvl="0"/>
            <a:r>
              <a:rPr lang="pl-PL" dirty="0"/>
              <a:t>dbanie o reputację i unikanie skandali prowadzące do przemilczenia incydentów,</a:t>
            </a:r>
          </a:p>
          <a:p>
            <a:pPr lvl="0"/>
            <a:r>
              <a:rPr lang="pl-PL" dirty="0"/>
              <a:t>nieznajomość procedur i wytycznych.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9642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327718-2DE4-FA8D-299E-1440ED43C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51112"/>
            <a:ext cx="10515600" cy="1325563"/>
          </a:xfrm>
        </p:spPr>
        <p:txBody>
          <a:bodyPr/>
          <a:lstStyle/>
          <a:p>
            <a:pPr algn="ctr"/>
            <a:r>
              <a:rPr lang="pl-PL" dirty="0"/>
              <a:t>SYMPTOMY KRZYWDZENIA</a:t>
            </a:r>
          </a:p>
        </p:txBody>
      </p:sp>
    </p:spTree>
    <p:extLst>
      <p:ext uri="{BB962C8B-B14F-4D97-AF65-F5344CB8AC3E}">
        <p14:creationId xmlns:p14="http://schemas.microsoft.com/office/powerpoint/2010/main" val="368558660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4403</Words>
  <Application>Microsoft Office PowerPoint</Application>
  <PresentationFormat>Panoramiczny</PresentationFormat>
  <Paragraphs>249</Paragraphs>
  <Slides>46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46</vt:i4>
      </vt:variant>
    </vt:vector>
  </HeadingPairs>
  <TitlesOfParts>
    <vt:vector size="51" baseType="lpstr">
      <vt:lpstr>Arial</vt:lpstr>
      <vt:lpstr>Calibri</vt:lpstr>
      <vt:lpstr>Calibri Light</vt:lpstr>
      <vt:lpstr>Times New Roman</vt:lpstr>
      <vt:lpstr>Motyw pakietu Office</vt:lpstr>
      <vt:lpstr>Standardy ochrony małoletnich 2026</vt:lpstr>
      <vt:lpstr>Preambuła</vt:lpstr>
      <vt:lpstr>Procedura </vt:lpstr>
      <vt:lpstr>Koordynatorzy prowadzący nadzór nad realizacją standardów ochrony małoletnich w Szpitalu Rydygiera</vt:lpstr>
      <vt:lpstr>Koordynatorzy prowadzący nadzór nad realizacją standardów ochrony małoletnich w Szpitalu Rydygiera</vt:lpstr>
      <vt:lpstr>Rodzaje zagrożeń bezpieczeństwa dzieci</vt:lpstr>
      <vt:lpstr>CZYNNIKI RYZYKA</vt:lpstr>
      <vt:lpstr>Prezentacja programu PowerPoint</vt:lpstr>
      <vt:lpstr>SYMPTOMY KRZYWDZENIA</vt:lpstr>
      <vt:lpstr>SYMPTOMY – NA CO ZWRÓCIĆ UWAGĘ?</vt:lpstr>
      <vt:lpstr>Prezentacja programu PowerPoint</vt:lpstr>
      <vt:lpstr>Prezentacja programu PowerPoint</vt:lpstr>
      <vt:lpstr>ZACHOWANIA, KTÓRE MOGĄ BYĆ SYGNAŁEM, ŻE DZIECKO JEST KRZYWDZONE</vt:lpstr>
      <vt:lpstr>Prezentacja programu PowerPoint</vt:lpstr>
      <vt:lpstr>Prezentacja programu PowerPoint</vt:lpstr>
      <vt:lpstr>Prezentacja programu PowerPoint</vt:lpstr>
      <vt:lpstr>KROKI W CELU USTALENIA, CZY DZIECKO MOŻE DOŚWIADCZAĆ KRZYWDZENIA</vt:lpstr>
      <vt:lpstr>Prezentacja programu PowerPoint</vt:lpstr>
      <vt:lpstr>4. Rozważ, podejrzewaj lub wyklucz stosowanie przemocy wobec dziecka</vt:lpstr>
      <vt:lpstr>Rozpoznawanie i reagowanie</vt:lpstr>
      <vt:lpstr>Postępowanie w przypadku podejrzenia przemocy –  w przypadku naruszenia ze strony rodzica lub opiekuna</vt:lpstr>
      <vt:lpstr>Podejrzenie popełnienia przestępstwa</vt:lpstr>
      <vt:lpstr>Przemoc domowa</vt:lpstr>
      <vt:lpstr>Inne formy krzywdzenia nie stanowiące przemocy domowej ani przestępstwa</vt:lpstr>
      <vt:lpstr>Postępowanie w przypadku podejrzenia przemocy – w przypadku naruszenia ze strony innego dziecka</vt:lpstr>
      <vt:lpstr>Krzywdzenie ze strony personelu podmiotu medycznego</vt:lpstr>
      <vt:lpstr>Sytuacje niejasne i wątpliwe</vt:lpstr>
      <vt:lpstr>Podstawowy schemat interwencji prawnej</vt:lpstr>
      <vt:lpstr>Najczęstsze obawy i wątpliwości związane z podejmowaniem interwencji</vt:lpstr>
      <vt:lpstr>Co, jeśli się mylę?</vt:lpstr>
      <vt:lpstr>Boję się, że podjęcie interwencji zagrozi moim relacjom z rodzicami/ opiekunami pacjenta i/lub może być niebezpieczne dla mnie</vt:lpstr>
      <vt:lpstr>Obawiam się ingerować w sprawy osobiste obcych osób</vt:lpstr>
      <vt:lpstr>Co, jeśli w wyniku mojej interwencji rodzina zostanie rozbita, a dziecko umieszczone w domu dziecka?</vt:lpstr>
      <vt:lpstr>Boję się, że moja interwencja pogorszy sytuację dziecka i może je narazić na dalsze krzywdzenie</vt:lpstr>
      <vt:lpstr>Mam za mało czasu i zbyt dużo obowiązków, aby podejmować interwencję</vt:lpstr>
      <vt:lpstr>Widzę pewne niepokojące sygnały, mogące wskazywać na przemoc, ale nie mam wystarczających informacji, pewności ani zachowanej ciągłości opieki nad pacjentem</vt:lpstr>
      <vt:lpstr>Boję się, że reagując i podejmując interwencję nadmiernie się zaangażuję emocjonalnie</vt:lpstr>
      <vt:lpstr>Ujawnienie krzywdzenia</vt:lpstr>
      <vt:lpstr>Prawo do prywatności w zakresie leczenia</vt:lpstr>
      <vt:lpstr>Prawo do prywatności w zakresie leczenia</vt:lpstr>
      <vt:lpstr>Prawo do prywatności w zakresie leczenia</vt:lpstr>
      <vt:lpstr>Zasady bezpiecznych relacji personel–dziecko, w tym zachowania niedopuszczalne</vt:lpstr>
      <vt:lpstr>Zasady bezpiecznego dostępu do Internetu i korzystania z telefonów komórkowych oraz innych urządzeń elektronicznych (typu tablet, odtwarzacz muzyki, laptop) na terenie Spółki</vt:lpstr>
      <vt:lpstr>Ochrona wizerunku małoletnich</vt:lpstr>
      <vt:lpstr>Zasady rekrutacji personelu</vt:lpstr>
      <vt:lpstr>Szkolenia i ewaluacja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Ewelina Woderska</dc:creator>
  <cp:lastModifiedBy>Ewelina Woderska</cp:lastModifiedBy>
  <cp:revision>87</cp:revision>
  <dcterms:created xsi:type="dcterms:W3CDTF">2026-04-02T08:22:14Z</dcterms:created>
  <dcterms:modified xsi:type="dcterms:W3CDTF">2026-05-14T10:19:34Z</dcterms:modified>
</cp:coreProperties>
</file>