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3" r:id="rId14"/>
    <p:sldId id="27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0C0C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50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71D6B-F3D4-D979-78FE-B2309D888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F62A14-FB33-4CD6-DF2A-75F39E0C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9AAA59-01AE-8391-1437-A87AB480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26816D-F4B5-1E65-7B26-596B0AB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D098AA-C454-F5A1-DAAE-F5B06739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1896F-79C9-A954-ECBC-CB01CDD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89470D-0036-88E1-766B-903DA5D2C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0A1-1855-B2E8-DD7D-4D4C5973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4211E5-6AF5-B538-EE3F-C5B920FF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C5463-F889-1CE6-C09D-378FCA51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2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732E87-FC39-BA83-E140-AE14B63A5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1F1346-722B-1CE2-E6B7-23D60112E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B838F8-663B-DB19-E42D-4D20FAFE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638990-FA82-4AE4-C8D0-EC3A5183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281236-50DB-8151-DBF7-5B297EE1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24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CCF8F-80C8-62D7-9FC3-18CCDB02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172F72-1888-E625-E28C-8AED0D3EB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4D8483-93C4-1853-7DF5-7ED79C06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DAC843-300C-82C1-F2FF-377AF0F5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33CB58-B15D-472E-34EC-064CE96E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12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81EDA-7487-62AF-0DC9-5784BA1A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EB3F95-A203-D89C-1B42-B938ABE7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4635F1-C28B-BC9A-C85A-F33AD7CB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ED2C96-749C-5624-FF0A-E800F512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14A432-5144-F3D5-354B-1BA11F84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8BAD9-927F-98A6-788F-72B0672F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E5B563-27BB-49E2-F754-D925F940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0A692C-08D7-1E62-942B-04E3057B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C738A2-6481-C68A-AF06-884FD359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291A65-2A54-950A-638A-74867098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2AE801-0688-1210-2F20-4EE7E126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77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42BA9-2D2C-ABBC-ED1E-EFD5175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5DFB37-4F77-073B-5DA5-F325AF9B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29538C-BF77-F768-0048-21074176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41AB84-5098-96E4-B1DB-E78289B3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4F2664F-D836-078C-2CE2-C4C9E60E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DB1A5D4-5EB5-67F6-9CA3-EDDE0A4A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3961D80-EA3F-665A-6AF3-F501C543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D697A4-0BA6-EEDC-02BA-2998676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96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48AC2-CE1F-7E9B-AB39-78CE81B5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52D9B2-ED60-239C-A023-6127E5B7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83EE13-C07A-0547-9CB3-9D6DEE6A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0A01F6-1759-C018-38D5-9D14F1D7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26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2197F71-2D9E-2DB1-F262-8E5D3971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8F69AD-810A-98A9-92A4-CF69225E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4AE210-11F8-B95D-2817-5534BBF5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37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D0A6E-11FE-418D-ABCA-AE8F8ABB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F3BC6-B750-787C-BD4F-514BB5AD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3C60B5-FC28-F205-82F5-A2231132C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C35BC9-7BD1-3CFA-9D24-E875B1F2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F9AB6B-1852-72B6-5C48-B1B2AC72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949E52-A6E7-E2FC-E479-61AFADC6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18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A01F7-48C8-AF3E-A86B-E0B2E075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0AE8879-FA3D-7BDC-EC5A-1DCFA7076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8C3766-B6BB-B3E9-BFDA-12FD3443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6CBA2F-1A66-B8AD-B2B2-A6697C6E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BCFA33-F252-A85E-2ECC-ACA45E58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16C1B8-B20A-3DC2-4B22-595AFF4F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63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A181563-593A-AFE6-7E6E-46ED750D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6EB392-9BD5-C1E8-C003-2181E435D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72920B-810E-6C7D-CB3E-5DD3C2A3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38CE-BB4A-468A-AE38-325B617947FD}" type="datetimeFigureOut">
              <a:rPr lang="pl-PL" smtClean="0"/>
              <a:t>2026-05-14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D9CB83-E180-F1ED-AD23-42791EE1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A37F5-67F3-6874-780B-F269D070D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2A24-9839-4966-B242-5D3D3ED873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8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192.168.3.40/cms1/news_adm_zmiana_kategorii.php?id=17202&amp;l=B&amp;str=80&amp;pytanieF=%20(%20arch=%200%20and%20usuniety%20=%200%20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3.40/cms1/news_adm_zmiana_kategorii.php?id=16219&amp;l=B&amp;str=80&amp;pytanieF=%20(%20arch%20=%200%20and%20usuniety%20=%200%20)" TargetMode="External"/><Relationship Id="rId2" Type="http://schemas.openxmlformats.org/officeDocument/2006/relationships/hyperlink" Target="http://192.168.3.40/cms1/strona.php?id=16219&amp;str=8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62E66-3CF0-41FE-0D60-CF6E57C5A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r>
              <a:rPr lang="pl-PL" b="1" dirty="0"/>
              <a:t>Wewnętrzny system zarządzania jakością i bezpieczeństwem</a:t>
            </a:r>
            <a:br>
              <a:rPr lang="pl-PL" b="1" dirty="0"/>
            </a:br>
            <a:r>
              <a:rPr lang="pl-PL" b="1" dirty="0"/>
              <a:t>(WSZJiB) 2026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58878-CAAB-6E42-DA09-45078AC29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Szkolenie okresowe</a:t>
            </a:r>
          </a:p>
          <a:p>
            <a:r>
              <a:rPr lang="pl-PL" dirty="0"/>
              <a:t>18-05-2026 r.</a:t>
            </a:r>
          </a:p>
        </p:txBody>
      </p:sp>
    </p:spTree>
    <p:extLst>
      <p:ext uri="{BB962C8B-B14F-4D97-AF65-F5344CB8AC3E}">
        <p14:creationId xmlns:p14="http://schemas.microsoft.com/office/powerpoint/2010/main" val="12945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E82FC0B-4CD0-E7CF-0812-CC00A486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0" y="624113"/>
            <a:ext cx="11620439" cy="48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E966D5D-D6BD-CF6B-74C7-B843A6DB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" y="217717"/>
            <a:ext cx="11422743" cy="4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2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19FB2-F5D6-6BA5-C39A-86495C37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02" y="1253331"/>
            <a:ext cx="11214069" cy="53796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Każdy pracownik Spółki stwierdzający zdarzenie niepożądane ma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obowiązek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niezwłocznie zaraportować jego fakt. Dostępne kanały zgłoszenia:</a:t>
            </a:r>
          </a:p>
          <a:p>
            <a:pPr lvl="2"/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dot. konkretnego pacjenta przebywającego w Szpitalu: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systemie NXT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rekordzie pacjenta poprzez wypełnienie dokumentu „zgłoszenie zdarzenia niepożądanego”</a:t>
            </a:r>
          </a:p>
          <a:p>
            <a:pPr marL="0" lvl="0" indent="0">
              <a:buNone/>
            </a:pPr>
            <a:endParaRPr lang="pl-PL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przypadkach innych niż powyżej: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drogą mailową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Pełnomocnika ds. Akredytacji i ISO</a:t>
            </a:r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endParaRPr lang="pl-PL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anonimowo: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pisemnie na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dziennik podawczy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Pełnomocnika ds. Akredytacji i ISO</a:t>
            </a:r>
          </a:p>
          <a:p>
            <a:pPr marL="0" indent="0">
              <a:buNone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Zgłoszenie zdarzeń niepożądanych przez pacjentów, ich rodziny i opiekunów możliwy poprzez dedykowany formularz na stronie internetowej Szpitala. </a:t>
            </a:r>
          </a:p>
          <a:p>
            <a:pPr marL="0" indent="0">
              <a:buNone/>
            </a:pP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Uwaga!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Informacja o fakcie wystąpienia zdarzenia niepożądanego powinna być odnotowana w historii choroby pacjenta, natomiast formularz zgłoszenia zdarzenia niepożądanego nie jest elementem historii choroby.</a:t>
            </a:r>
          </a:p>
          <a:p>
            <a:pPr marL="0" indent="0">
              <a:buNone/>
            </a:pPr>
            <a:endParaRPr lang="pl-PL" sz="2000" dirty="0"/>
          </a:p>
          <a:p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E960F36-E452-3F6E-BEFB-6B1EF018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33" y="96043"/>
            <a:ext cx="9379734" cy="11699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E83890E-0C92-ECA7-9309-AA64EB45E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6" y="1879987"/>
            <a:ext cx="827706" cy="73311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B412872-CF23-EBCF-B104-DE15A446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6" y="2831571"/>
            <a:ext cx="827706" cy="78866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396F710-1F23-81AE-D3AC-DF360CEE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74" y="3834400"/>
            <a:ext cx="857250" cy="7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8A5D64E-2D70-6D0A-9E19-8CBE5B2E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1144"/>
            <a:ext cx="10871200" cy="64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4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F52639A-0A2C-6B30-C45A-1B16F127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6" y="86615"/>
            <a:ext cx="9448799" cy="67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5FBBCC3-6E84-8326-73C0-F1A4AA7D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7" y="290285"/>
            <a:ext cx="11479114" cy="63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2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72A9682-11C0-5746-7C57-B82867D7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331283"/>
            <a:ext cx="11309995" cy="61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16F2E-2A3E-2C2D-8A8E-1AFBFFFE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86" cy="278447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600" b="1" dirty="0"/>
              <a:t>Opracowana w Szpitalu lista problemów </a:t>
            </a:r>
            <a:br>
              <a:rPr lang="pl-PL" sz="3600" b="1" dirty="0"/>
            </a:br>
            <a:r>
              <a:rPr lang="pl-PL" sz="3600" b="1" dirty="0"/>
              <a:t>w obszarze jakości wymagających interwencji na 2026 r.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87BC22-4105-2546-D519-7BCFBBE7740E}"/>
              </a:ext>
            </a:extLst>
          </p:cNvPr>
          <p:cNvSpPr txBox="1"/>
          <p:nvPr/>
        </p:nvSpPr>
        <p:spPr>
          <a:xfrm>
            <a:off x="6633029" y="1295697"/>
            <a:ext cx="371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Intranet ID: </a:t>
            </a:r>
            <a:r>
              <a:rPr lang="pl-PL" b="1" dirty="0">
                <a:hlinkClick r:id="rId2"/>
              </a:rPr>
              <a:t>17202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ustalona </a:t>
            </a:r>
            <a:b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oparciu m.in. o cele jakościowe opracowane przez komórki Szpitala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CE2EE3-58E0-AFEE-54F8-D7E6A088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61" y="3429000"/>
            <a:ext cx="8969877" cy="3197103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21BD1E1F-90E6-5B9A-D33B-4083A15B8DAD}"/>
              </a:ext>
            </a:extLst>
          </p:cNvPr>
          <p:cNvSpPr/>
          <p:nvPr/>
        </p:nvSpPr>
        <p:spPr>
          <a:xfrm>
            <a:off x="8011886" y="2481943"/>
            <a:ext cx="1059543" cy="6676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1335B-68B4-0CC5-3322-6943639A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>
            <a:noAutofit/>
          </a:bodyPr>
          <a:lstStyle/>
          <a:p>
            <a:r>
              <a:rPr lang="pl-PL" sz="3000" dirty="0"/>
              <a:t>Zagadnienia uznane za </a:t>
            </a:r>
            <a:r>
              <a:rPr lang="pl-PL" sz="3000" b="1" dirty="0"/>
              <a:t>priorytetowe</a:t>
            </a:r>
            <a:r>
              <a:rPr lang="pl-PL" sz="3000" dirty="0"/>
              <a:t> w ramach problemów </a:t>
            </a:r>
            <a:br>
              <a:rPr lang="pl-PL" sz="3000" dirty="0"/>
            </a:br>
            <a:r>
              <a:rPr lang="pl-PL" sz="3000" dirty="0"/>
              <a:t>w obszarze jakości wymagających interwencji stanowią szpitalny </a:t>
            </a:r>
            <a:r>
              <a:rPr lang="pl-PL" sz="3000" cap="all" dirty="0"/>
              <a:t>PROGRAM</a:t>
            </a:r>
            <a:r>
              <a:rPr lang="pl-PL" sz="3000" dirty="0"/>
              <a:t> </a:t>
            </a:r>
            <a:r>
              <a:rPr lang="pl-PL" sz="3000" cap="all" dirty="0"/>
              <a:t>dla obszarów priorytetowych dla poprawy jakości I</a:t>
            </a:r>
            <a:r>
              <a:rPr lang="pl-PL" sz="3000" dirty="0"/>
              <a:t> </a:t>
            </a:r>
            <a:r>
              <a:rPr lang="pl-PL" sz="3000" cap="all" dirty="0"/>
              <a:t>bezpieczeństwa opieki na 2026 rok</a:t>
            </a:r>
            <a:br>
              <a:rPr lang="pl-PL" sz="3000" cap="all" dirty="0"/>
            </a:br>
            <a:br>
              <a:rPr lang="pl-PL" sz="3000" cap="all" dirty="0"/>
            </a:br>
            <a:r>
              <a:rPr lang="pl-PL" sz="2000" cap="all" dirty="0"/>
              <a:t>co jest komunikowane na stronie internetowej szpitala </a:t>
            </a:r>
            <a:endParaRPr lang="pl-PL" sz="3000" cap="al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26DFBF-265B-BDF3-037C-44D1135F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6681"/>
            <a:ext cx="10116962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1203E8-2910-DC4E-6339-D68F0B9C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09" y="266245"/>
            <a:ext cx="7703381" cy="10545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3CC6DC-9D65-713F-575A-EC2F364A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0" y="1454830"/>
            <a:ext cx="7298008" cy="500402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7C1404C-7F98-FF82-CD90-968DF43B14BE}"/>
              </a:ext>
            </a:extLst>
          </p:cNvPr>
          <p:cNvSpPr txBox="1"/>
          <p:nvPr/>
        </p:nvSpPr>
        <p:spPr>
          <a:xfrm>
            <a:off x="8563429" y="2554514"/>
            <a:ext cx="2554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System zbierania opinii: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QR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Skrzynka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Informacja na karcie informacyjnej </a:t>
            </a:r>
          </a:p>
        </p:txBody>
      </p:sp>
    </p:spTree>
    <p:extLst>
      <p:ext uri="{BB962C8B-B14F-4D97-AF65-F5344CB8AC3E}">
        <p14:creationId xmlns:p14="http://schemas.microsoft.com/office/powerpoint/2010/main" val="68613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31F1D-B20C-9272-6BD7-E4AD709457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/>
              <a:t>Podstawa wdrożenia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EA4D1-6188-7E66-A651-8758B34F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USTAWA z dnia 16 czerwca 2023 r. o jakości w opiece zdrowotnej </a:t>
            </a:r>
            <a:br>
              <a:rPr lang="pl-PL" dirty="0"/>
            </a:br>
            <a:r>
              <a:rPr lang="pl-PL" dirty="0"/>
              <a:t>i bezpieczeństwie pacjenta (z późn. zm.)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Spółce wdrożono procedurę regulującą całość działań: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93EBBF-1258-B305-7881-637FFBB86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0214"/>
              </p:ext>
            </p:extLst>
          </p:nvPr>
        </p:nvGraphicFramePr>
        <p:xfrm>
          <a:off x="1026886" y="4402637"/>
          <a:ext cx="8534401" cy="274320"/>
        </p:xfrm>
        <a:graphic>
          <a:graphicData uri="http://schemas.openxmlformats.org/drawingml/2006/table">
            <a:tbl>
              <a:tblPr/>
              <a:tblGrid>
                <a:gridCol w="8534401">
                  <a:extLst>
                    <a:ext uri="{9D8B030D-6E8A-4147-A177-3AD203B41FA5}">
                      <a16:colId xmlns:a16="http://schemas.microsoft.com/office/drawing/2014/main" val="2100660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>
                          <a:effectLst/>
                          <a:hlinkClick r:id="rId2"/>
                        </a:rPr>
                        <a:t>PZ 6 - Wewnętrzny system zarządzania jakością i bezpieczeństwem</a:t>
                      </a:r>
                      <a:r>
                        <a:rPr lang="pl-PL" dirty="0">
                          <a:effectLst/>
                        </a:rPr>
                        <a:t> – Intranet: </a:t>
                      </a:r>
                      <a:r>
                        <a:rPr lang="pl-PL" dirty="0">
                          <a:hlinkClick r:id="rId3"/>
                        </a:rPr>
                        <a:t>16219 </a:t>
                      </a:r>
                      <a:endParaRPr lang="pl-PL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65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44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2B99C9-9B76-B889-E3D3-8FA61681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48279"/>
            <a:ext cx="11162722" cy="61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C80E04D-F25A-F769-D2EE-27CD2C69D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3" y="261256"/>
            <a:ext cx="11355974" cy="47051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07EC0B-1EA3-3A3C-6FC3-1B9B28EB01C5}"/>
              </a:ext>
            </a:extLst>
          </p:cNvPr>
          <p:cNvSpPr txBox="1"/>
          <p:nvPr/>
        </p:nvSpPr>
        <p:spPr>
          <a:xfrm>
            <a:off x="1248229" y="5428343"/>
            <a:ext cx="99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Raporty, np. półroczne: reoperacji, przedłużonych pobytów, rehospitalizacji etc.</a:t>
            </a:r>
          </a:p>
          <a:p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Inne wskaźniki, np. błędy przedlaboratoryjne, zakażenia szpitalne, sepsy, zakrzepice i zatorowości etc.</a:t>
            </a:r>
          </a:p>
        </p:txBody>
      </p:sp>
    </p:spTree>
    <p:extLst>
      <p:ext uri="{BB962C8B-B14F-4D97-AF65-F5344CB8AC3E}">
        <p14:creationId xmlns:p14="http://schemas.microsoft.com/office/powerpoint/2010/main" val="186120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AF51F38-699B-FC97-9771-C886BB1D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9" y="464457"/>
            <a:ext cx="11885656" cy="59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3A5C15-FD43-5AAB-EE7C-17CA8F85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1" y="271463"/>
            <a:ext cx="11775162" cy="63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F7D104-BB04-AC5D-BD7A-4BE40BA0D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2" y="500064"/>
            <a:ext cx="11956276" cy="61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D31372D-9E5D-4C4D-20D0-942F1005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1" y="414338"/>
            <a:ext cx="11642241" cy="544353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3BC9711-2652-6886-219B-00F5947D9D67}"/>
              </a:ext>
            </a:extLst>
          </p:cNvPr>
          <p:cNvSpPr txBox="1"/>
          <p:nvPr/>
        </p:nvSpPr>
        <p:spPr>
          <a:xfrm>
            <a:off x="585788" y="6057900"/>
            <a:ext cx="1092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</a:rPr>
              <a:t>ISO 9001 może stanowić ramy systemowe i metodologiczne, a akredytacja i wewnętrzny system zarządzania jakością i bezpieczeństwem (WSZJiB) – ich dostosowanie do realiów placówki medycznej.</a:t>
            </a:r>
          </a:p>
        </p:txBody>
      </p:sp>
    </p:spTree>
    <p:extLst>
      <p:ext uri="{BB962C8B-B14F-4D97-AF65-F5344CB8AC3E}">
        <p14:creationId xmlns:p14="http://schemas.microsoft.com/office/powerpoint/2010/main" val="410929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07320D5-B6AD-2F0E-5C1F-E5AEA1FF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6" y="391885"/>
            <a:ext cx="11621098" cy="60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135539-AF52-47B4-77E3-A0444233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5257800" cy="119629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600" b="1" dirty="0"/>
              <a:t>Polityka jakości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F058F0-76F3-0A57-FF3A-99721AA6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970"/>
            <a:ext cx="4503057" cy="185782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W Spółce opracowana polityka wewnętrznego systemu zarządzania jakością i bezpieczeństwem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31FD60-FE68-F40A-A217-09424607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44" y="182562"/>
            <a:ext cx="5035556" cy="6492875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4CAC898-FB3D-3371-9F5E-2C0BEC97FD41}"/>
              </a:ext>
            </a:extLst>
          </p:cNvPr>
          <p:cNvSpPr/>
          <p:nvPr/>
        </p:nvSpPr>
        <p:spPr>
          <a:xfrm>
            <a:off x="5544908" y="3428999"/>
            <a:ext cx="725714" cy="928914"/>
          </a:xfrm>
          <a:prstGeom prst="rightArrow">
            <a:avLst/>
          </a:prstGeom>
        </p:spPr>
        <p:style>
          <a:lnRef idx="1">
            <a:schemeClr val="accent5"/>
          </a:lnRef>
          <a:fillRef idx="1002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9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1A5CC62-FCBD-49FF-6E14-31C1D047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5" y="464457"/>
            <a:ext cx="11223796" cy="59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6595725-BC7F-FF46-5611-8683741E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78" y="532039"/>
            <a:ext cx="7193643" cy="7429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0038DF-480E-BB75-67B3-EE1A8170E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4" y="1274989"/>
            <a:ext cx="4217307" cy="538326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32CEAB3-845F-51A0-F568-44A32175B520}"/>
              </a:ext>
            </a:extLst>
          </p:cNvPr>
          <p:cNvSpPr txBox="1"/>
          <p:nvPr/>
        </p:nvSpPr>
        <p:spPr>
          <a:xfrm>
            <a:off x="5044172" y="2949491"/>
            <a:ext cx="2352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Obszary integracji: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Rejestr ryzyk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Określanie szans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Działania prewencyjne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Zarządzanie zdarzeniami niepożądanymi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3A7B3AE-659C-1187-8D5F-81E6A5DDA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389" y="1764996"/>
            <a:ext cx="4592864" cy="43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61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343</Words>
  <Application>Microsoft Office PowerPoint</Application>
  <PresentationFormat>Panoramiczny</PresentationFormat>
  <Paragraphs>39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Wewnętrzny system zarządzania jakością i bezpieczeństwem (WSZJiB) 2026</vt:lpstr>
      <vt:lpstr>Podstawa wdrożenia</vt:lpstr>
      <vt:lpstr>Prezentacja programu PowerPoint</vt:lpstr>
      <vt:lpstr>Prezentacja programu PowerPoint</vt:lpstr>
      <vt:lpstr>Prezentacja programu PowerPoint</vt:lpstr>
      <vt:lpstr>Prezentacja programu PowerPoint</vt:lpstr>
      <vt:lpstr>Polityka jakości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Opracowana w Szpitalu lista problemów  w obszarze jakości wymagających interwencji na 2026 r.</vt:lpstr>
      <vt:lpstr>Zagadnienia uznane za priorytetowe w ramach problemów  w obszarze jakości wymagających interwencji stanowią szpitalny PROGRAM dla obszarów priorytetowych dla poprawy jakości I bezpieczeństwa opieki na 2026 rok  co jest komunikowane na stronie internetowej szpitala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Ewelina Woderska</dc:creator>
  <cp:lastModifiedBy>Ewelina Woderska</cp:lastModifiedBy>
  <cp:revision>41</cp:revision>
  <dcterms:created xsi:type="dcterms:W3CDTF">2026-04-14T08:22:29Z</dcterms:created>
  <dcterms:modified xsi:type="dcterms:W3CDTF">2026-05-14T11:47:26Z</dcterms:modified>
</cp:coreProperties>
</file>